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5" r:id="rId4"/>
    <p:sldMasterId id="2147483707" r:id="rId5"/>
  </p:sldMasterIdLst>
  <p:notesMasterIdLst>
    <p:notesMasterId r:id="rId17"/>
  </p:notesMasterIdLst>
  <p:sldIdLst>
    <p:sldId id="257" r:id="rId6"/>
    <p:sldId id="258" r:id="rId7"/>
    <p:sldId id="293" r:id="rId8"/>
    <p:sldId id="294" r:id="rId9"/>
    <p:sldId id="297" r:id="rId10"/>
    <p:sldId id="301" r:id="rId11"/>
    <p:sldId id="302" r:id="rId12"/>
    <p:sldId id="303" r:id="rId13"/>
    <p:sldId id="299" r:id="rId14"/>
    <p:sldId id="283"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A6F14-BB02-17CF-86EF-C2CFB6B973EF}" v="627" dt="2021-03-05T17:08:21.966"/>
    <p1510:client id="{134FFC1A-C993-1940-7601-479DD89C6B52}" v="2" dt="2020-12-04T18:08:08.964"/>
    <p1510:client id="{298B22EE-66EE-ECD7-5F0C-B6D6C5595424}" v="1311" dt="2021-01-08T17:41:08.157"/>
    <p1510:client id="{300E208C-48B6-4221-2F3F-638A18D1A30A}" v="10" dt="2021-02-05T18:16:10.973"/>
    <p1510:client id="{3FC9D5D8-1BD9-C344-F431-885AE57E4253}" v="324" dt="2021-02-05T15:35:00.625"/>
    <p1510:client id="{4C6E7967-9ABE-1002-8DC7-E32D38534AF0}" v="286" dt="2021-02-26T19:25:09.494"/>
    <p1510:client id="{5452685A-3DCA-0D8D-AB9F-1E6E9C392675}" v="29" dt="2020-12-04T18:08:50.499"/>
    <p1510:client id="{5F570E46-D577-004E-C47B-43A9520F7718}" v="8" dt="2020-12-03T20:17:48.305"/>
    <p1510:client id="{72475D78-7F24-65F4-519A-16E3A4D117B4}" v="22" dt="2021-02-03T17:07:04.296"/>
    <p1510:client id="{9C88699C-0C7D-BD14-1FF1-393982CB9BD0}" v="741" dt="2020-12-04T19:59:05.139"/>
    <p1510:client id="{D02057F0-4F40-9BAE-9124-FF451E136A53}" v="57" dt="2021-02-26T14:58:44.978"/>
    <p1510:client id="{D79E7CB0-505C-19D3-BB85-706813823445}" v="47" dt="2021-01-08T17:59:53.203"/>
    <p1510:client id="{E0957FDB-D9E7-80EF-FD4D-89598F026EFF}" v="28" dt="2020-12-04T16:37:34.497"/>
    <p1510:client id="{F3159B12-B5D5-3711-0F9B-036079707534}" v="741" dt="2021-03-05T14:13:23.218"/>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17" autoAdjust="0"/>
  </p:normalViewPr>
  <p:slideViewPr>
    <p:cSldViewPr snapToGrid="0">
      <p:cViewPr varScale="1">
        <p:scale>
          <a:sx n="44" d="100"/>
          <a:sy n="44" d="100"/>
        </p:scale>
        <p:origin x="1500"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7F99C-D735-4249-92BE-2EB410349727}" type="datetimeFigureOut">
              <a:rPr lang="en-US" smtClean="0"/>
              <a:t>3/5/2021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5585D-77AB-4789-A1F0-49685454E5E4}" type="slidenum">
              <a:rPr lang="en-US" smtClean="0"/>
              <a:t>‹#›</a:t>
            </a:fld>
            <a:endParaRPr lang="en-US"/>
          </a:p>
        </p:txBody>
      </p:sp>
    </p:spTree>
    <p:extLst>
      <p:ext uri="{BB962C8B-B14F-4D97-AF65-F5344CB8AC3E}">
        <p14:creationId xmlns:p14="http://schemas.microsoft.com/office/powerpoint/2010/main" val="408543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531E05-18C2-49F4-B106-5F054BBB1AE9}" type="slidenum">
              <a:rPr lang="en-US" smtClean="0"/>
              <a:t>1</a:t>
            </a:fld>
            <a:endParaRPr lang="en-US"/>
          </a:p>
        </p:txBody>
      </p:sp>
    </p:spTree>
    <p:extLst>
      <p:ext uri="{BB962C8B-B14F-4D97-AF65-F5344CB8AC3E}">
        <p14:creationId xmlns:p14="http://schemas.microsoft.com/office/powerpoint/2010/main" val="1054088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2BEA47-6FB8-41B7-9CD8-228BD8E206F5}"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93710-E7DD-4388-87F2-56D54989512D}" type="slidenum">
              <a:rPr lang="en-US" smtClean="0"/>
              <a:t>‹#›</a:t>
            </a:fld>
            <a:endParaRPr lang="en-US"/>
          </a:p>
        </p:txBody>
      </p:sp>
    </p:spTree>
    <p:extLst>
      <p:ext uri="{BB962C8B-B14F-4D97-AF65-F5344CB8AC3E}">
        <p14:creationId xmlns:p14="http://schemas.microsoft.com/office/powerpoint/2010/main" val="1520489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BEA47-6FB8-41B7-9CD8-228BD8E206F5}"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93710-E7DD-4388-87F2-56D54989512D}" type="slidenum">
              <a:rPr lang="en-US" smtClean="0"/>
              <a:t>‹#›</a:t>
            </a:fld>
            <a:endParaRPr lang="en-US"/>
          </a:p>
        </p:txBody>
      </p:sp>
    </p:spTree>
    <p:extLst>
      <p:ext uri="{BB962C8B-B14F-4D97-AF65-F5344CB8AC3E}">
        <p14:creationId xmlns:p14="http://schemas.microsoft.com/office/powerpoint/2010/main" val="213062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BEA47-6FB8-41B7-9CD8-228BD8E206F5}"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93710-E7DD-4388-87F2-56D54989512D}" type="slidenum">
              <a:rPr lang="en-US" smtClean="0"/>
              <a:t>‹#›</a:t>
            </a:fld>
            <a:endParaRPr lang="en-US"/>
          </a:p>
        </p:txBody>
      </p:sp>
    </p:spTree>
    <p:extLst>
      <p:ext uri="{BB962C8B-B14F-4D97-AF65-F5344CB8AC3E}">
        <p14:creationId xmlns:p14="http://schemas.microsoft.com/office/powerpoint/2010/main" val="129342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536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Option 2">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5287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Content Placeholder 3"/>
          <p:cNvSpPr>
            <a:spLocks noGrp="1"/>
          </p:cNvSpPr>
          <p:nvPr>
            <p:ph sz="half" idx="10"/>
          </p:nvPr>
        </p:nvSpPr>
        <p:spPr>
          <a:xfrm>
            <a:off x="838200" y="1690687"/>
            <a:ext cx="10515600"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357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8875" y="-5233"/>
            <a:ext cx="12192000" cy="3896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2235" y="0"/>
            <a:ext cx="2209800" cy="2209800"/>
          </a:xfrm>
          <a:prstGeom prst="rect">
            <a:avLst/>
          </a:prstGeom>
        </p:spPr>
      </p:pic>
      <p:sp>
        <p:nvSpPr>
          <p:cNvPr id="9" name="Content Placeholder 8"/>
          <p:cNvSpPr>
            <a:spLocks noGrp="1"/>
          </p:cNvSpPr>
          <p:nvPr>
            <p:ph sz="quarter" idx="11" hasCustomPrompt="1"/>
          </p:nvPr>
        </p:nvSpPr>
        <p:spPr>
          <a:xfrm>
            <a:off x="266207" y="2578645"/>
            <a:ext cx="10556875" cy="1079500"/>
          </a:xfrm>
          <a:prstGeom prst="rect">
            <a:avLst/>
          </a:prstGeom>
        </p:spPr>
        <p:txBody>
          <a:bodyPr/>
          <a:lstStyle>
            <a:lvl1pPr marL="0" indent="0">
              <a:buNone/>
              <a:defRPr sz="4000">
                <a:solidFill>
                  <a:schemeClr val="bg1"/>
                </a:solidFill>
              </a:defRPr>
            </a:lvl1pPr>
          </a:lstStyle>
          <a:p>
            <a:pPr lvl="0"/>
            <a:r>
              <a:rPr lang="en-US"/>
              <a:t>Quote</a:t>
            </a:r>
          </a:p>
        </p:txBody>
      </p:sp>
      <p:sp>
        <p:nvSpPr>
          <p:cNvPr id="11" name="Text Placeholder 10"/>
          <p:cNvSpPr>
            <a:spLocks noGrp="1"/>
          </p:cNvSpPr>
          <p:nvPr>
            <p:ph type="body" sz="quarter" idx="12" hasCustomPrompt="1"/>
          </p:nvPr>
        </p:nvSpPr>
        <p:spPr>
          <a:xfrm>
            <a:off x="266207" y="4046252"/>
            <a:ext cx="11080750"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r>
              <a:rPr lang="en-US" err="1">
                <a:solidFill>
                  <a:schemeClr val="tx1">
                    <a:lumMod val="65000"/>
                    <a:lumOff val="35000"/>
                  </a:schemeClr>
                </a:solidFill>
              </a:rPr>
              <a:t>Nullam</a:t>
            </a:r>
            <a:r>
              <a:rPr lang="en-US">
                <a:solidFill>
                  <a:schemeClr val="tx1">
                    <a:lumMod val="65000"/>
                    <a:lumOff val="35000"/>
                  </a:schemeClr>
                </a:solidFill>
              </a:rPr>
              <a:t> semper, </a:t>
            </a:r>
            <a:r>
              <a:rPr lang="en-US" err="1">
                <a:solidFill>
                  <a:schemeClr val="tx1">
                    <a:lumMod val="65000"/>
                    <a:lumOff val="35000"/>
                  </a:schemeClr>
                </a:solidFill>
              </a:rPr>
              <a:t>sem</a:t>
            </a:r>
            <a:r>
              <a:rPr lang="en-US">
                <a:solidFill>
                  <a:schemeClr val="tx1">
                    <a:lumMod val="65000"/>
                    <a:lumOff val="35000"/>
                  </a:schemeClr>
                </a:solidFill>
              </a:rPr>
              <a:t> a dictum gravida,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laoreet</a:t>
            </a:r>
            <a:r>
              <a:rPr lang="en-US">
                <a:solidFill>
                  <a:schemeClr val="tx1">
                    <a:lumMod val="65000"/>
                    <a:lumOff val="35000"/>
                  </a:schemeClr>
                </a:solidFill>
              </a:rPr>
              <a:t> </a:t>
            </a:r>
            <a:r>
              <a:rPr lang="en-US" err="1">
                <a:solidFill>
                  <a:schemeClr val="tx1">
                    <a:lumMod val="65000"/>
                    <a:lumOff val="35000"/>
                  </a:schemeClr>
                </a:solidFill>
              </a:rPr>
              <a:t>turpis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luctus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massa</a:t>
            </a:r>
            <a:r>
              <a:rPr lang="en-US">
                <a:solidFill>
                  <a:schemeClr val="tx1">
                    <a:lumMod val="65000"/>
                    <a:lumOff val="35000"/>
                  </a:schemeClr>
                </a:solidFill>
              </a:rPr>
              <a:t> vitae diam. </a:t>
            </a:r>
            <a:r>
              <a:rPr lang="en-US" err="1">
                <a:solidFill>
                  <a:schemeClr val="tx1">
                    <a:lumMod val="65000"/>
                    <a:lumOff val="35000"/>
                  </a:schemeClr>
                </a:solidFill>
              </a:rPr>
              <a:t>Nullam</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ligula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mattis</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a:t>
            </a:r>
          </a:p>
          <a:p>
            <a:r>
              <a:rPr lang="en-US" err="1">
                <a:solidFill>
                  <a:schemeClr val="tx1">
                    <a:lumMod val="65000"/>
                    <a:lumOff val="35000"/>
                  </a:schemeClr>
                </a:solidFill>
              </a:rPr>
              <a:t>Donec</a:t>
            </a:r>
            <a:r>
              <a:rPr lang="en-US">
                <a:solidFill>
                  <a:schemeClr val="tx1">
                    <a:lumMod val="65000"/>
                    <a:lumOff val="35000"/>
                  </a:schemeClr>
                </a:solidFill>
              </a:rPr>
              <a:t> </a:t>
            </a:r>
            <a:r>
              <a:rPr lang="en-US" err="1">
                <a:solidFill>
                  <a:schemeClr val="tx1">
                    <a:lumMod val="65000"/>
                    <a:lumOff val="35000"/>
                  </a:schemeClr>
                </a:solidFill>
              </a:rPr>
              <a:t>vestibulum</a:t>
            </a:r>
            <a:r>
              <a:rPr lang="en-US">
                <a:solidFill>
                  <a:schemeClr val="tx1">
                    <a:lumMod val="65000"/>
                    <a:lumOff val="35000"/>
                  </a:schemeClr>
                </a:solidFill>
              </a:rPr>
              <a:t> tempus </a:t>
            </a:r>
            <a:r>
              <a:rPr lang="en-US" err="1">
                <a:solidFill>
                  <a:schemeClr val="tx1">
                    <a:lumMod val="65000"/>
                    <a:lumOff val="35000"/>
                  </a:schemeClr>
                </a:solidFill>
              </a:rPr>
              <a:t>lectus</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venenatis</a:t>
            </a:r>
            <a:r>
              <a:rPr lang="en-US">
                <a:solidFill>
                  <a:schemeClr val="tx1">
                    <a:lumMod val="65000"/>
                    <a:lumOff val="35000"/>
                  </a:schemeClr>
                </a:solidFill>
              </a:rPr>
              <a:t> nisi </a:t>
            </a:r>
            <a:r>
              <a:rPr lang="en-US" err="1">
                <a:solidFill>
                  <a:schemeClr val="tx1">
                    <a:lumMod val="65000"/>
                    <a:lumOff val="35000"/>
                  </a:schemeClr>
                </a:solidFill>
              </a:rPr>
              <a:t>scelerisque</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Vivamus</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 </a:t>
            </a:r>
            <a:r>
              <a:rPr lang="en-US" err="1">
                <a:solidFill>
                  <a:schemeClr val="tx1">
                    <a:lumMod val="65000"/>
                    <a:lumOff val="35000"/>
                  </a:schemeClr>
                </a:solidFill>
              </a:rPr>
              <a:t>pulvinar</a:t>
            </a:r>
            <a:r>
              <a:rPr lang="en-US">
                <a:solidFill>
                  <a:schemeClr val="tx1">
                    <a:lumMod val="65000"/>
                    <a:lumOff val="35000"/>
                  </a:schemeClr>
                </a:solidFill>
              </a:rPr>
              <a:t>, </a:t>
            </a:r>
            <a:r>
              <a:rPr lang="en-US" err="1">
                <a:solidFill>
                  <a:schemeClr val="tx1">
                    <a:lumMod val="65000"/>
                    <a:lumOff val="35000"/>
                  </a:schemeClr>
                </a:solidFill>
              </a:rPr>
              <a:t>pretium</a:t>
            </a:r>
            <a:r>
              <a:rPr lang="en-US">
                <a:solidFill>
                  <a:schemeClr val="tx1">
                    <a:lumMod val="65000"/>
                    <a:lumOff val="35000"/>
                  </a:schemeClr>
                </a:solidFill>
              </a:rPr>
              <a:t> ligula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imperdiet</a:t>
            </a:r>
            <a:r>
              <a:rPr lang="en-US">
                <a:solidFill>
                  <a:schemeClr val="tx1">
                    <a:lumMod val="65000"/>
                    <a:lumOff val="35000"/>
                  </a:schemeClr>
                </a:solidFill>
              </a:rPr>
              <a:t> lacus.</a:t>
            </a:r>
          </a:p>
        </p:txBody>
      </p:sp>
    </p:spTree>
    <p:extLst>
      <p:ext uri="{BB962C8B-B14F-4D97-AF65-F5344CB8AC3E}">
        <p14:creationId xmlns:p14="http://schemas.microsoft.com/office/powerpoint/2010/main" val="728292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Content Placeholder 3"/>
          <p:cNvSpPr>
            <a:spLocks noGrp="1"/>
          </p:cNvSpPr>
          <p:nvPr>
            <p:ph sz="half" idx="10"/>
          </p:nvPr>
        </p:nvSpPr>
        <p:spPr>
          <a:xfrm>
            <a:off x="838200"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
        <p:nvSpPr>
          <p:cNvPr id="10" name="Content Placeholder 3"/>
          <p:cNvSpPr>
            <a:spLocks noGrp="1"/>
          </p:cNvSpPr>
          <p:nvPr>
            <p:ph sz="half" idx="11"/>
          </p:nvPr>
        </p:nvSpPr>
        <p:spPr>
          <a:xfrm>
            <a:off x="6196013"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Tree>
    <p:extLst>
      <p:ext uri="{BB962C8B-B14F-4D97-AF65-F5344CB8AC3E}">
        <p14:creationId xmlns:p14="http://schemas.microsoft.com/office/powerpoint/2010/main" val="2691986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6197601"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56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4547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ext Placeholder 9"/>
          <p:cNvSpPr>
            <a:spLocks noGrp="1"/>
          </p:cNvSpPr>
          <p:nvPr>
            <p:ph type="body" sz="quarter" idx="10" hasCustomPrompt="1"/>
          </p:nvPr>
        </p:nvSpPr>
        <p:spPr>
          <a:xfrm>
            <a:off x="277345" y="178921"/>
            <a:ext cx="3389313" cy="654798"/>
          </a:xfrm>
          <a:prstGeom prst="rect">
            <a:avLst/>
          </a:prstGeom>
        </p:spPr>
        <p:txBody>
          <a:bodyPr/>
          <a:lstStyle>
            <a:lvl1pPr marL="0" indent="0">
              <a:buNone/>
              <a:defRPr sz="4000" b="1">
                <a:latin typeface="+mj-lt"/>
              </a:defRPr>
            </a:lvl1pPr>
          </a:lstStyle>
          <a:p>
            <a:pPr lvl="0"/>
            <a:r>
              <a:rPr lang="en-US"/>
              <a:t>AGENDA</a:t>
            </a:r>
          </a:p>
        </p:txBody>
      </p:sp>
    </p:spTree>
    <p:extLst>
      <p:ext uri="{BB962C8B-B14F-4D97-AF65-F5344CB8AC3E}">
        <p14:creationId xmlns:p14="http://schemas.microsoft.com/office/powerpoint/2010/main" val="404081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BEA47-6FB8-41B7-9CD8-228BD8E206F5}"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93710-E7DD-4388-87F2-56D54989512D}" type="slidenum">
              <a:rPr lang="en-US" smtClean="0"/>
              <a:t>‹#›</a:t>
            </a:fld>
            <a:endParaRPr lang="en-US"/>
          </a:p>
        </p:txBody>
      </p:sp>
    </p:spTree>
    <p:extLst>
      <p:ext uri="{BB962C8B-B14F-4D97-AF65-F5344CB8AC3E}">
        <p14:creationId xmlns:p14="http://schemas.microsoft.com/office/powerpoint/2010/main" val="3640238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What we 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7912" y="134952"/>
            <a:ext cx="5649430" cy="1325563"/>
          </a:xfrm>
        </p:spPr>
        <p:txBody>
          <a:bodyPr/>
          <a:lstStyle>
            <a:lvl1pPr algn="ctr">
              <a:defRPr baseline="0">
                <a:solidFill>
                  <a:schemeClr val="tx1">
                    <a:lumMod val="65000"/>
                    <a:lumOff val="35000"/>
                  </a:schemeClr>
                </a:solidFill>
              </a:defRPr>
            </a:lvl1pPr>
          </a:lstStyle>
          <a:p>
            <a:r>
              <a:rPr lang="en-US"/>
              <a:t>CSH: WHAT WE DO</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Oval 6"/>
          <p:cNvSpPr/>
          <p:nvPr userDrawn="1"/>
        </p:nvSpPr>
        <p:spPr>
          <a:xfrm>
            <a:off x="1661652" y="2378479"/>
            <a:ext cx="1543665" cy="1491756"/>
          </a:xfrm>
          <a:prstGeom prst="ellipse">
            <a:avLst/>
          </a:prstGeom>
          <a:solidFill>
            <a:schemeClr val="accent1"/>
          </a:solidFill>
          <a:ln w="28575" cap="flat" cmpd="sng" algn="ctr">
            <a:solidFill>
              <a:schemeClr val="accent1"/>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 name="Rectangle 2"/>
          <p:cNvSpPr/>
          <p:nvPr userDrawn="1"/>
        </p:nvSpPr>
        <p:spPr>
          <a:xfrm>
            <a:off x="985070" y="1156882"/>
            <a:ext cx="1059511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a:ln>
                  <a:noFill/>
                </a:ln>
                <a:solidFill>
                  <a:srgbClr val="626262"/>
                </a:solidFill>
                <a:effectLst/>
                <a:uLnTx/>
                <a:uFillTx/>
                <a:latin typeface="Calibri"/>
                <a:ea typeface="+mn-ea"/>
                <a:cs typeface="+mn-cs"/>
              </a:rPr>
              <a:t>CSH is a touchstone for new ideas and best practices, a collaborative and pragmatic community partner, and an influential advocate for supportive housing</a:t>
            </a:r>
            <a:endParaRPr kumimoji="0" lang="en-US" sz="2400" b="0" i="0" u="none" strike="noStrike" kern="1200" cap="none" spc="-20" normalizeH="0" baseline="0" noProof="0">
              <a:ln>
                <a:noFill/>
              </a:ln>
              <a:solidFill>
                <a:srgbClr val="626262"/>
              </a:solidFill>
              <a:effectLst/>
              <a:uLnTx/>
              <a:uFillTx/>
              <a:latin typeface="Calibri"/>
              <a:ea typeface="+mn-ea"/>
              <a:cs typeface="+mn-cs"/>
            </a:endParaRPr>
          </a:p>
        </p:txBody>
      </p:sp>
      <p:sp>
        <p:nvSpPr>
          <p:cNvPr id="10" name="Oval 9"/>
          <p:cNvSpPr/>
          <p:nvPr userDrawn="1"/>
        </p:nvSpPr>
        <p:spPr>
          <a:xfrm>
            <a:off x="6587360" y="2399072"/>
            <a:ext cx="1573414" cy="1471164"/>
          </a:xfrm>
          <a:prstGeom prst="ellipse">
            <a:avLst/>
          </a:prstGeom>
          <a:solidFill>
            <a:schemeClr val="accent6"/>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1" name="Oval 10"/>
          <p:cNvSpPr/>
          <p:nvPr userDrawn="1"/>
        </p:nvSpPr>
        <p:spPr>
          <a:xfrm>
            <a:off x="4122350" y="2378479"/>
            <a:ext cx="1547978" cy="1491756"/>
          </a:xfrm>
          <a:prstGeom prst="ellipse">
            <a:avLst/>
          </a:prstGeom>
          <a:solidFill>
            <a:schemeClr val="accent5"/>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Oval 11"/>
          <p:cNvSpPr/>
          <p:nvPr userDrawn="1"/>
        </p:nvSpPr>
        <p:spPr>
          <a:xfrm>
            <a:off x="8967019" y="2398143"/>
            <a:ext cx="1633329" cy="1472092"/>
          </a:xfrm>
          <a:prstGeom prst="ellipse">
            <a:avLst/>
          </a:prstGeom>
          <a:solidFill>
            <a:schemeClr val="accent4"/>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Rectangle 12"/>
          <p:cNvSpPr/>
          <p:nvPr userDrawn="1"/>
        </p:nvSpPr>
        <p:spPr>
          <a:xfrm>
            <a:off x="889754" y="4203636"/>
            <a:ext cx="323259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TRAINING AND EDUCATION</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4" name="Rectangle 13"/>
          <p:cNvSpPr/>
          <p:nvPr userDrawn="1"/>
        </p:nvSpPr>
        <p:spPr>
          <a:xfrm>
            <a:off x="335476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LENDING</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5" name="Rectangle 14"/>
          <p:cNvSpPr/>
          <p:nvPr userDrawn="1"/>
        </p:nvSpPr>
        <p:spPr>
          <a:xfrm>
            <a:off x="581977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POLICY REFORM</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6" name="Rectangle 15"/>
          <p:cNvSpPr/>
          <p:nvPr userDrawn="1"/>
        </p:nvSpPr>
        <p:spPr>
          <a:xfrm>
            <a:off x="8363441" y="4203636"/>
            <a:ext cx="323259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CONSULTING &amp; TECHNICAL</a:t>
            </a:r>
          </a:p>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 ASSISTANCE</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3884" y="2486157"/>
            <a:ext cx="1219200" cy="12192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477" y="2463427"/>
            <a:ext cx="1219200" cy="121920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56473" y="2453595"/>
            <a:ext cx="1219200" cy="1219200"/>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93162" y="2515178"/>
            <a:ext cx="1219200" cy="1219200"/>
          </a:xfrm>
          <a:prstGeom prst="rect">
            <a:avLst/>
          </a:prstGeom>
        </p:spPr>
      </p:pic>
    </p:spTree>
    <p:extLst>
      <p:ext uri="{BB962C8B-B14F-4D97-AF65-F5344CB8AC3E}">
        <p14:creationId xmlns:p14="http://schemas.microsoft.com/office/powerpoint/2010/main" val="1602979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0204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0" y="0"/>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5" name="Text Placeholder 13"/>
          <p:cNvSpPr>
            <a:spLocks noGrp="1"/>
          </p:cNvSpPr>
          <p:nvPr>
            <p:ph type="body" sz="quarter" idx="10" hasCustomPrompt="1"/>
          </p:nvPr>
        </p:nvSpPr>
        <p:spPr>
          <a:xfrm>
            <a:off x="1" y="3219427"/>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378560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Gree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756101"/>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92243"/>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3610934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Purpl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18838"/>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66610"/>
            <a:ext cx="12191999"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3512731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jec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372034" y="2760477"/>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759824" y="2760386"/>
            <a:ext cx="2442883" cy="2170113"/>
          </a:xfrm>
          <a:prstGeom prst="rect">
            <a:avLst/>
          </a:prstGeom>
        </p:spPr>
        <p:txBody>
          <a:bodyPr/>
          <a:lstStyle>
            <a:lvl1pPr marL="0" indent="0">
              <a:buNone/>
              <a:defRPr/>
            </a:lvl1pPr>
          </a:lstStyle>
          <a:p>
            <a:endParaRPr lang="en-US"/>
          </a:p>
        </p:txBody>
      </p:sp>
      <p:sp>
        <p:nvSpPr>
          <p:cNvPr id="10" name="Text Placeholder 10"/>
          <p:cNvSpPr>
            <a:spLocks noGrp="1"/>
          </p:cNvSpPr>
          <p:nvPr>
            <p:ph type="body" sz="quarter" idx="13" hasCustomPrompt="1"/>
          </p:nvPr>
        </p:nvSpPr>
        <p:spPr>
          <a:xfrm>
            <a:off x="2967317" y="305378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4" name="Text Placeholder 10"/>
          <p:cNvSpPr>
            <a:spLocks noGrp="1"/>
          </p:cNvSpPr>
          <p:nvPr>
            <p:ph type="body" sz="quarter" idx="14" hasCustomPrompt="1"/>
          </p:nvPr>
        </p:nvSpPr>
        <p:spPr>
          <a:xfrm>
            <a:off x="8364070" y="303585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5" name="Text Placeholder 10"/>
          <p:cNvSpPr>
            <a:spLocks noGrp="1"/>
          </p:cNvSpPr>
          <p:nvPr>
            <p:ph type="body" sz="quarter" idx="15" hasCustomPrompt="1"/>
          </p:nvPr>
        </p:nvSpPr>
        <p:spPr>
          <a:xfrm>
            <a:off x="2967317" y="2710422"/>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7" name="Text Placeholder 10"/>
          <p:cNvSpPr>
            <a:spLocks noGrp="1"/>
          </p:cNvSpPr>
          <p:nvPr>
            <p:ph type="body" sz="quarter" idx="16" hasCustomPrompt="1"/>
          </p:nvPr>
        </p:nvSpPr>
        <p:spPr>
          <a:xfrm>
            <a:off x="8364070" y="2698561"/>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1893230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triped Right Arrow 3"/>
          <p:cNvSpPr/>
          <p:nvPr userDrawn="1"/>
        </p:nvSpPr>
        <p:spPr>
          <a:xfrm>
            <a:off x="342900" y="3048000"/>
            <a:ext cx="11705663" cy="25605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13" name="Text Placeholder 10"/>
          <p:cNvSpPr>
            <a:spLocks noGrp="1"/>
          </p:cNvSpPr>
          <p:nvPr>
            <p:ph type="body" sz="quarter" idx="13" hasCustomPrompt="1"/>
          </p:nvPr>
        </p:nvSpPr>
        <p:spPr>
          <a:xfrm>
            <a:off x="820271"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0" name="Text Placeholder 10"/>
          <p:cNvSpPr>
            <a:spLocks noGrp="1"/>
          </p:cNvSpPr>
          <p:nvPr>
            <p:ph type="body" sz="quarter" idx="15" hasCustomPrompt="1"/>
          </p:nvPr>
        </p:nvSpPr>
        <p:spPr>
          <a:xfrm>
            <a:off x="820271"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1" name="Text Placeholder 10"/>
          <p:cNvSpPr>
            <a:spLocks noGrp="1"/>
          </p:cNvSpPr>
          <p:nvPr>
            <p:ph type="body" sz="quarter" idx="16" hasCustomPrompt="1"/>
          </p:nvPr>
        </p:nvSpPr>
        <p:spPr>
          <a:xfrm>
            <a:off x="319591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2" name="Text Placeholder 10"/>
          <p:cNvSpPr>
            <a:spLocks noGrp="1"/>
          </p:cNvSpPr>
          <p:nvPr>
            <p:ph type="body" sz="quarter" idx="17" hasCustomPrompt="1"/>
          </p:nvPr>
        </p:nvSpPr>
        <p:spPr>
          <a:xfrm>
            <a:off x="319591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8" hasCustomPrompt="1"/>
          </p:nvPr>
        </p:nvSpPr>
        <p:spPr>
          <a:xfrm>
            <a:off x="5661213"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4" name="Text Placeholder 10"/>
          <p:cNvSpPr>
            <a:spLocks noGrp="1"/>
          </p:cNvSpPr>
          <p:nvPr>
            <p:ph type="body" sz="quarter" idx="19" hasCustomPrompt="1"/>
          </p:nvPr>
        </p:nvSpPr>
        <p:spPr>
          <a:xfrm>
            <a:off x="5661213"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20" hasCustomPrompt="1"/>
          </p:nvPr>
        </p:nvSpPr>
        <p:spPr>
          <a:xfrm>
            <a:off x="812650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6" name="Text Placeholder 10"/>
          <p:cNvSpPr>
            <a:spLocks noGrp="1"/>
          </p:cNvSpPr>
          <p:nvPr>
            <p:ph type="body" sz="quarter" idx="21" hasCustomPrompt="1"/>
          </p:nvPr>
        </p:nvSpPr>
        <p:spPr>
          <a:xfrm>
            <a:off x="812650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234615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201706" y="71352"/>
            <a:ext cx="10515600"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1940857" y="1550691"/>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912225" y="1571249"/>
            <a:ext cx="2442883" cy="2170113"/>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3"/>
          </p:nvPr>
        </p:nvSpPr>
        <p:spPr>
          <a:xfrm>
            <a:off x="2003610" y="4019037"/>
            <a:ext cx="2442883" cy="2170113"/>
          </a:xfrm>
          <a:prstGeom prst="rect">
            <a:avLst/>
          </a:prstGeom>
        </p:spPr>
        <p:txBody>
          <a:bodyPr/>
          <a:lstStyle>
            <a:lvl1pPr marL="0" indent="0">
              <a:buNone/>
              <a:defRPr/>
            </a:lvl1pPr>
          </a:lstStyle>
          <a:p>
            <a:endParaRPr lang="en-US"/>
          </a:p>
        </p:txBody>
      </p:sp>
      <p:sp>
        <p:nvSpPr>
          <p:cNvPr id="16" name="Picture Placeholder 16"/>
          <p:cNvSpPr>
            <a:spLocks noGrp="1"/>
          </p:cNvSpPr>
          <p:nvPr>
            <p:ph type="pic" sz="quarter" idx="14"/>
          </p:nvPr>
        </p:nvSpPr>
        <p:spPr>
          <a:xfrm>
            <a:off x="5974978" y="4039595"/>
            <a:ext cx="2442883" cy="2170113"/>
          </a:xfrm>
          <a:prstGeom prst="rect">
            <a:avLst/>
          </a:prstGeom>
        </p:spPr>
        <p:txBody>
          <a:bodyPr/>
          <a:lstStyle>
            <a:lvl1pPr marL="0" indent="0">
              <a:buNone/>
              <a:defRPr/>
            </a:lvl1pPr>
          </a:lstStyle>
          <a:p>
            <a:endParaRPr lang="en-US"/>
          </a:p>
        </p:txBody>
      </p:sp>
      <p:cxnSp>
        <p:nvCxnSpPr>
          <p:cNvPr id="5" name="Straight Connector 4"/>
          <p:cNvCxnSpPr/>
          <p:nvPr userDrawn="1"/>
        </p:nvCxnSpPr>
        <p:spPr>
          <a:xfrm>
            <a:off x="5121090" y="1571249"/>
            <a:ext cx="21289" cy="4638459"/>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082051" y="3905342"/>
            <a:ext cx="6353740" cy="0"/>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10"/>
          <p:cNvSpPr>
            <a:spLocks noGrp="1"/>
          </p:cNvSpPr>
          <p:nvPr>
            <p:ph type="body" sz="quarter" idx="15" hasCustomPrompt="1"/>
          </p:nvPr>
        </p:nvSpPr>
        <p:spPr>
          <a:xfrm>
            <a:off x="82027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8" name="Text Placeholder 10"/>
          <p:cNvSpPr>
            <a:spLocks noGrp="1"/>
          </p:cNvSpPr>
          <p:nvPr>
            <p:ph type="body" sz="quarter" idx="16" hasCustomPrompt="1"/>
          </p:nvPr>
        </p:nvSpPr>
        <p:spPr>
          <a:xfrm>
            <a:off x="820271"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9" name="Text Placeholder 10"/>
          <p:cNvSpPr>
            <a:spLocks noGrp="1"/>
          </p:cNvSpPr>
          <p:nvPr>
            <p:ph type="body" sz="quarter" idx="17" hasCustomPrompt="1"/>
          </p:nvPr>
        </p:nvSpPr>
        <p:spPr>
          <a:xfrm>
            <a:off x="891540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0" name="Text Placeholder 10"/>
          <p:cNvSpPr>
            <a:spLocks noGrp="1"/>
          </p:cNvSpPr>
          <p:nvPr>
            <p:ph type="body" sz="quarter" idx="18" hasCustomPrompt="1"/>
          </p:nvPr>
        </p:nvSpPr>
        <p:spPr>
          <a:xfrm>
            <a:off x="9005047"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1229360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ubject Boxes Add or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964610" y="2026504"/>
            <a:ext cx="2250142" cy="1263042"/>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2"/>
          </p:nvPr>
        </p:nvSpPr>
        <p:spPr>
          <a:xfrm>
            <a:off x="3307975" y="2026504"/>
            <a:ext cx="2239282" cy="1263042"/>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3"/>
          </p:nvPr>
        </p:nvSpPr>
        <p:spPr>
          <a:xfrm>
            <a:off x="5674593" y="2024934"/>
            <a:ext cx="2098302" cy="1263042"/>
          </a:xfrm>
          <a:prstGeom prst="rect">
            <a:avLst/>
          </a:prstGeom>
        </p:spPr>
        <p:txBody>
          <a:bodyPr/>
          <a:lstStyle>
            <a:lvl1pPr marL="0" indent="0">
              <a:buNone/>
              <a:defRPr/>
            </a:lvl1pPr>
          </a:lstStyle>
          <a:p>
            <a:endParaRPr lang="en-US"/>
          </a:p>
        </p:txBody>
      </p:sp>
      <p:sp>
        <p:nvSpPr>
          <p:cNvPr id="21" name="Picture Placeholder 16"/>
          <p:cNvSpPr>
            <a:spLocks noGrp="1"/>
          </p:cNvSpPr>
          <p:nvPr>
            <p:ph type="pic" sz="quarter" idx="14"/>
          </p:nvPr>
        </p:nvSpPr>
        <p:spPr>
          <a:xfrm>
            <a:off x="7911569" y="2026504"/>
            <a:ext cx="2332505" cy="1263042"/>
          </a:xfrm>
          <a:prstGeom prst="rect">
            <a:avLst/>
          </a:prstGeom>
        </p:spPr>
        <p:txBody>
          <a:bodyPr/>
          <a:lstStyle>
            <a:lvl1pPr marL="0" indent="0">
              <a:buNone/>
              <a:defRPr/>
            </a:lvl1pPr>
          </a:lstStyle>
          <a:p>
            <a:endParaRPr lang="en-US"/>
          </a:p>
        </p:txBody>
      </p:sp>
      <p:sp>
        <p:nvSpPr>
          <p:cNvPr id="22" name="Text Placeholder 10"/>
          <p:cNvSpPr>
            <a:spLocks noGrp="1"/>
          </p:cNvSpPr>
          <p:nvPr>
            <p:ph type="body" sz="quarter" idx="15" hasCustomPrompt="1"/>
          </p:nvPr>
        </p:nvSpPr>
        <p:spPr>
          <a:xfrm>
            <a:off x="964610" y="3396701"/>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6" hasCustomPrompt="1"/>
          </p:nvPr>
        </p:nvSpPr>
        <p:spPr>
          <a:xfrm>
            <a:off x="3297115"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7" hasCustomPrompt="1"/>
          </p:nvPr>
        </p:nvSpPr>
        <p:spPr>
          <a:xfrm>
            <a:off x="5661428" y="343340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18" hasCustomPrompt="1"/>
          </p:nvPr>
        </p:nvSpPr>
        <p:spPr>
          <a:xfrm>
            <a:off x="7969368"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7" name="Text Placeholder 10"/>
          <p:cNvSpPr>
            <a:spLocks noGrp="1"/>
          </p:cNvSpPr>
          <p:nvPr>
            <p:ph type="body" sz="quarter" idx="19" hasCustomPrompt="1"/>
          </p:nvPr>
        </p:nvSpPr>
        <p:spPr>
          <a:xfrm>
            <a:off x="964610" y="3889747"/>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8" name="Text Placeholder 10"/>
          <p:cNvSpPr>
            <a:spLocks noGrp="1"/>
          </p:cNvSpPr>
          <p:nvPr>
            <p:ph type="body" sz="quarter" idx="20" hasCustomPrompt="1"/>
          </p:nvPr>
        </p:nvSpPr>
        <p:spPr>
          <a:xfrm>
            <a:off x="3297115" y="389849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1" hasCustomPrompt="1"/>
          </p:nvPr>
        </p:nvSpPr>
        <p:spPr>
          <a:xfrm>
            <a:off x="5661428" y="3883676"/>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30" name="Text Placeholder 10"/>
          <p:cNvSpPr>
            <a:spLocks noGrp="1"/>
          </p:cNvSpPr>
          <p:nvPr>
            <p:ph type="body" sz="quarter" idx="22" hasCustomPrompt="1"/>
          </p:nvPr>
        </p:nvSpPr>
        <p:spPr>
          <a:xfrm>
            <a:off x="7993933" y="386786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2713606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0" y="1976037"/>
            <a:ext cx="4885764" cy="4016693"/>
          </a:xfrm>
          <a:prstGeom prst="rect">
            <a:avLst/>
          </a:prstGeom>
        </p:spPr>
        <p:txBody>
          <a:bodyPr/>
          <a:lstStyle>
            <a:lvl1pPr marL="0" indent="0">
              <a:buNone/>
              <a:defRPr/>
            </a:lvl1pPr>
          </a:lstStyle>
          <a:p>
            <a:endParaRPr lang="en-US"/>
          </a:p>
        </p:txBody>
      </p:sp>
      <p:sp>
        <p:nvSpPr>
          <p:cNvPr id="6" name="Text Placeholder 5"/>
          <p:cNvSpPr>
            <a:spLocks noGrp="1"/>
          </p:cNvSpPr>
          <p:nvPr>
            <p:ph type="body" sz="quarter" idx="24" hasCustomPrompt="1"/>
          </p:nvPr>
        </p:nvSpPr>
        <p:spPr>
          <a:xfrm>
            <a:off x="5209054" y="2030577"/>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0" name="Text Placeholder 5"/>
          <p:cNvSpPr>
            <a:spLocks noGrp="1"/>
          </p:cNvSpPr>
          <p:nvPr>
            <p:ph type="body" sz="quarter" idx="25" hasCustomPrompt="1"/>
          </p:nvPr>
        </p:nvSpPr>
        <p:spPr>
          <a:xfrm>
            <a:off x="5209054" y="2674308"/>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1" name="Text Placeholder 5"/>
          <p:cNvSpPr>
            <a:spLocks noGrp="1"/>
          </p:cNvSpPr>
          <p:nvPr>
            <p:ph type="body" sz="quarter" idx="26" hasCustomPrompt="1"/>
          </p:nvPr>
        </p:nvSpPr>
        <p:spPr>
          <a:xfrm>
            <a:off x="5209054" y="3311375"/>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6" name="Text Placeholder 5"/>
          <p:cNvSpPr>
            <a:spLocks noGrp="1"/>
          </p:cNvSpPr>
          <p:nvPr>
            <p:ph type="body" sz="quarter" idx="27" hasCustomPrompt="1"/>
          </p:nvPr>
        </p:nvSpPr>
        <p:spPr>
          <a:xfrm>
            <a:off x="5209054" y="3984383"/>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7" name="Text Placeholder 5"/>
          <p:cNvSpPr>
            <a:spLocks noGrp="1"/>
          </p:cNvSpPr>
          <p:nvPr>
            <p:ph type="body" sz="quarter" idx="28" hasCustomPrompt="1"/>
          </p:nvPr>
        </p:nvSpPr>
        <p:spPr>
          <a:xfrm>
            <a:off x="5209054" y="4664460"/>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Tree>
    <p:extLst>
      <p:ext uri="{BB962C8B-B14F-4D97-AF65-F5344CB8AC3E}">
        <p14:creationId xmlns:p14="http://schemas.microsoft.com/office/powerpoint/2010/main" val="302236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2BEA47-6FB8-41B7-9CD8-228BD8E206F5}"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93710-E7DD-4388-87F2-56D54989512D}" type="slidenum">
              <a:rPr lang="en-US" smtClean="0"/>
              <a:t>‹#›</a:t>
            </a:fld>
            <a:endParaRPr lang="en-US"/>
          </a:p>
        </p:txBody>
      </p:sp>
    </p:spTree>
    <p:extLst>
      <p:ext uri="{BB962C8B-B14F-4D97-AF65-F5344CB8AC3E}">
        <p14:creationId xmlns:p14="http://schemas.microsoft.com/office/powerpoint/2010/main" val="1312358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ubject Boxe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Picture Placeholder 16"/>
          <p:cNvSpPr>
            <a:spLocks noGrp="1"/>
          </p:cNvSpPr>
          <p:nvPr>
            <p:ph type="pic" sz="quarter" idx="11"/>
          </p:nvPr>
        </p:nvSpPr>
        <p:spPr>
          <a:xfrm>
            <a:off x="838200" y="1792188"/>
            <a:ext cx="2442883" cy="2170113"/>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2"/>
          </p:nvPr>
        </p:nvSpPr>
        <p:spPr>
          <a:xfrm>
            <a:off x="6233592" y="4136633"/>
            <a:ext cx="2442883" cy="2170113"/>
          </a:xfrm>
          <a:prstGeom prst="rect">
            <a:avLst/>
          </a:prstGeom>
        </p:spPr>
        <p:txBody>
          <a:bodyPr/>
          <a:lstStyle>
            <a:lvl1pPr marL="0" indent="0">
              <a:buNone/>
              <a:defRPr/>
            </a:lvl1pPr>
          </a:lstStyle>
          <a:p>
            <a:endParaRPr lang="en-US"/>
          </a:p>
        </p:txBody>
      </p:sp>
      <p:sp>
        <p:nvSpPr>
          <p:cNvPr id="19" name="Picture Placeholder 16"/>
          <p:cNvSpPr>
            <a:spLocks noGrp="1"/>
          </p:cNvSpPr>
          <p:nvPr>
            <p:ph type="pic" sz="quarter" idx="13"/>
          </p:nvPr>
        </p:nvSpPr>
        <p:spPr>
          <a:xfrm>
            <a:off x="838200" y="4099601"/>
            <a:ext cx="2442883" cy="2170113"/>
          </a:xfrm>
          <a:prstGeom prst="rect">
            <a:avLst/>
          </a:prstGeom>
        </p:spPr>
        <p:txBody>
          <a:bodyPr/>
          <a:lstStyle>
            <a:lvl1pPr marL="0" indent="0">
              <a:buNone/>
              <a:defRPr/>
            </a:lvl1pPr>
          </a:lstStyle>
          <a:p>
            <a:endParaRPr lang="en-US"/>
          </a:p>
        </p:txBody>
      </p:sp>
      <p:sp>
        <p:nvSpPr>
          <p:cNvPr id="20" name="Picture Placeholder 16"/>
          <p:cNvSpPr>
            <a:spLocks noGrp="1"/>
          </p:cNvSpPr>
          <p:nvPr>
            <p:ph type="pic" sz="quarter" idx="14"/>
          </p:nvPr>
        </p:nvSpPr>
        <p:spPr>
          <a:xfrm>
            <a:off x="6229110" y="1770423"/>
            <a:ext cx="2442883" cy="2170113"/>
          </a:xfrm>
          <a:prstGeom prst="rect">
            <a:avLst/>
          </a:prstGeom>
        </p:spPr>
        <p:txBody>
          <a:bodyPr/>
          <a:lstStyle>
            <a:lvl1pPr marL="0" indent="0">
              <a:buNone/>
              <a:defRPr/>
            </a:lvl1pPr>
          </a:lstStyle>
          <a:p>
            <a:endParaRPr lang="en-US"/>
          </a:p>
        </p:txBody>
      </p:sp>
      <p:sp>
        <p:nvSpPr>
          <p:cNvPr id="23" name="Text Placeholder 10"/>
          <p:cNvSpPr>
            <a:spLocks noGrp="1"/>
          </p:cNvSpPr>
          <p:nvPr>
            <p:ph type="body" sz="quarter" idx="15" hasCustomPrompt="1"/>
          </p:nvPr>
        </p:nvSpPr>
        <p:spPr>
          <a:xfrm>
            <a:off x="3396063" y="1772416"/>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9" hasCustomPrompt="1"/>
          </p:nvPr>
        </p:nvSpPr>
        <p:spPr>
          <a:xfrm>
            <a:off x="3396062" y="2265462"/>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5" name="Text Placeholder 10"/>
          <p:cNvSpPr>
            <a:spLocks noGrp="1"/>
          </p:cNvSpPr>
          <p:nvPr>
            <p:ph type="body" sz="quarter" idx="20" hasCustomPrompt="1"/>
          </p:nvPr>
        </p:nvSpPr>
        <p:spPr>
          <a:xfrm>
            <a:off x="8792816" y="1767254"/>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6" name="Text Placeholder 10"/>
          <p:cNvSpPr>
            <a:spLocks noGrp="1"/>
          </p:cNvSpPr>
          <p:nvPr>
            <p:ph type="body" sz="quarter" idx="21" hasCustomPrompt="1"/>
          </p:nvPr>
        </p:nvSpPr>
        <p:spPr>
          <a:xfrm>
            <a:off x="8792815" y="2260300"/>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7" name="Text Placeholder 10"/>
          <p:cNvSpPr>
            <a:spLocks noGrp="1"/>
          </p:cNvSpPr>
          <p:nvPr>
            <p:ph type="body" sz="quarter" idx="22" hasCustomPrompt="1"/>
          </p:nvPr>
        </p:nvSpPr>
        <p:spPr>
          <a:xfrm>
            <a:off x="3396063" y="410868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8" name="Text Placeholder 10"/>
          <p:cNvSpPr>
            <a:spLocks noGrp="1"/>
          </p:cNvSpPr>
          <p:nvPr>
            <p:ph type="body" sz="quarter" idx="23" hasCustomPrompt="1"/>
          </p:nvPr>
        </p:nvSpPr>
        <p:spPr>
          <a:xfrm>
            <a:off x="3396062" y="460173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4" hasCustomPrompt="1"/>
          </p:nvPr>
        </p:nvSpPr>
        <p:spPr>
          <a:xfrm>
            <a:off x="8792816" y="414727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30" name="Text Placeholder 10"/>
          <p:cNvSpPr>
            <a:spLocks noGrp="1"/>
          </p:cNvSpPr>
          <p:nvPr>
            <p:ph type="body" sz="quarter" idx="25" hasCustomPrompt="1"/>
          </p:nvPr>
        </p:nvSpPr>
        <p:spPr>
          <a:xfrm>
            <a:off x="8792815" y="464032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1526507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scussion slid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14"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4014657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scussion slide gree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930736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Discussion slide purpl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886241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Questions">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6999" y="-1361250"/>
            <a:ext cx="8073353" cy="8073353"/>
          </a:xfrm>
          <a:prstGeom prst="rect">
            <a:avLst/>
          </a:prstGeom>
        </p:spPr>
      </p:pic>
    </p:spTree>
    <p:extLst>
      <p:ext uri="{BB962C8B-B14F-4D97-AF65-F5344CB8AC3E}">
        <p14:creationId xmlns:p14="http://schemas.microsoft.com/office/powerpoint/2010/main" val="4171843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Questions">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930" y="-1361250"/>
            <a:ext cx="8073353" cy="8073353"/>
          </a:xfrm>
          <a:prstGeom prst="rect">
            <a:avLst/>
          </a:prstGeom>
        </p:spPr>
      </p:pic>
    </p:spTree>
    <p:extLst>
      <p:ext uri="{BB962C8B-B14F-4D97-AF65-F5344CB8AC3E}">
        <p14:creationId xmlns:p14="http://schemas.microsoft.com/office/powerpoint/2010/main" val="1862600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Questions">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6281" y="-1351878"/>
            <a:ext cx="8073353" cy="8073353"/>
          </a:xfrm>
          <a:prstGeom prst="rect">
            <a:avLst/>
          </a:prstGeom>
        </p:spPr>
      </p:pic>
    </p:spTree>
    <p:extLst>
      <p:ext uri="{BB962C8B-B14F-4D97-AF65-F5344CB8AC3E}">
        <p14:creationId xmlns:p14="http://schemas.microsoft.com/office/powerpoint/2010/main" val="2272814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valuation">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894199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Evaluatio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3010281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Evaluation">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1916062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2BEA47-6FB8-41B7-9CD8-228BD8E206F5}"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93710-E7DD-4388-87F2-56D54989512D}" type="slidenum">
              <a:rPr lang="en-US" smtClean="0"/>
              <a:t>‹#›</a:t>
            </a:fld>
            <a:endParaRPr lang="en-US"/>
          </a:p>
        </p:txBody>
      </p:sp>
    </p:spTree>
    <p:extLst>
      <p:ext uri="{BB962C8B-B14F-4D97-AF65-F5344CB8AC3E}">
        <p14:creationId xmlns:p14="http://schemas.microsoft.com/office/powerpoint/2010/main" val="42200749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hank you">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2139481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Thank you">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1787474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2_Thank you">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2901735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62588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230" y="506205"/>
            <a:ext cx="7121455" cy="566531"/>
          </a:xfrm>
        </p:spPr>
        <p:txBody>
          <a:bodyPr anchor="b"/>
          <a:lstStyle>
            <a:lvl1pPr>
              <a:defRPr sz="3200" b="1" i="0" baseline="0"/>
            </a:lvl1pPr>
          </a:lstStyle>
          <a:p>
            <a:r>
              <a:rPr lang="en-US"/>
              <a:t>IMAGE AND TEXT</a:t>
            </a:r>
          </a:p>
        </p:txBody>
      </p:sp>
      <p:sp>
        <p:nvSpPr>
          <p:cNvPr id="3" name="Picture Placeholder 2"/>
          <p:cNvSpPr>
            <a:spLocks noGrp="1"/>
          </p:cNvSpPr>
          <p:nvPr>
            <p:ph type="pic" idx="1"/>
          </p:nvPr>
        </p:nvSpPr>
        <p:spPr>
          <a:xfrm>
            <a:off x="0" y="1552437"/>
            <a:ext cx="6172200" cy="38445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10"/>
          <p:cNvSpPr>
            <a:spLocks noGrp="1"/>
          </p:cNvSpPr>
          <p:nvPr>
            <p:ph type="body" sz="quarter" idx="19" hasCustomPrompt="1"/>
          </p:nvPr>
        </p:nvSpPr>
        <p:spPr>
          <a:xfrm>
            <a:off x="6503893" y="1552437"/>
            <a:ext cx="5212978" cy="14328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chemeClr val="accent6"/>
              </a:buClr>
              <a:buSzPct val="110000"/>
              <a:buFont typeface="Calibri" panose="020F0502020204030204" pitchFamily="34" charset="0"/>
              <a:buChar char="●"/>
              <a:tabLst/>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endParaRPr lang="en-US">
              <a:solidFill>
                <a:schemeClr val="tx1">
                  <a:lumMod val="65000"/>
                  <a:lumOff val="35000"/>
                </a:schemeClr>
              </a:solidFill>
            </a:endParaRPr>
          </a:p>
        </p:txBody>
      </p:sp>
    </p:spTree>
    <p:extLst>
      <p:ext uri="{BB962C8B-B14F-4D97-AF65-F5344CB8AC3E}">
        <p14:creationId xmlns:p14="http://schemas.microsoft.com/office/powerpoint/2010/main" val="255576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5500" y="395836"/>
            <a:ext cx="7121455" cy="566531"/>
          </a:xfrm>
        </p:spPr>
        <p:txBody>
          <a:bodyPr anchor="b"/>
          <a:lstStyle>
            <a:lvl1pPr algn="r">
              <a:defRPr sz="3200" b="1" i="0" baseline="0"/>
            </a:lvl1pPr>
          </a:lstStyle>
          <a:p>
            <a:r>
              <a:rPr lang="en-US"/>
              <a:t>IMAGE AND TEXT</a:t>
            </a:r>
          </a:p>
        </p:txBody>
      </p:sp>
      <p:sp>
        <p:nvSpPr>
          <p:cNvPr id="3" name="Picture Placeholder 2"/>
          <p:cNvSpPr>
            <a:spLocks noGrp="1"/>
          </p:cNvSpPr>
          <p:nvPr>
            <p:ph type="pic" idx="1"/>
          </p:nvPr>
        </p:nvSpPr>
        <p:spPr>
          <a:xfrm>
            <a:off x="0" y="1552437"/>
            <a:ext cx="12192000" cy="324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6"/>
          <p:cNvSpPr>
            <a:spLocks noGrp="1"/>
          </p:cNvSpPr>
          <p:nvPr>
            <p:ph type="body" sz="quarter" idx="10" hasCustomPrompt="1"/>
          </p:nvPr>
        </p:nvSpPr>
        <p:spPr>
          <a:xfrm>
            <a:off x="5123413" y="994190"/>
            <a:ext cx="6778625" cy="527119"/>
          </a:xfrm>
          <a:prstGeom prst="rect">
            <a:avLst/>
          </a:prstGeom>
        </p:spPr>
        <p:txBody>
          <a:bodyPr/>
          <a:lstStyle>
            <a:lvl1pPr marL="0" indent="0" algn="r">
              <a:buNone/>
              <a:defRPr sz="2400" baseline="0"/>
            </a:lvl1pPr>
          </a:lstStyle>
          <a:p>
            <a:pPr lvl="0"/>
            <a:r>
              <a:rPr lang="en-US"/>
              <a:t>Text here</a:t>
            </a:r>
          </a:p>
        </p:txBody>
      </p:sp>
      <p:sp>
        <p:nvSpPr>
          <p:cNvPr id="9" name="Text Placeholder 6"/>
          <p:cNvSpPr>
            <a:spLocks noGrp="1"/>
          </p:cNvSpPr>
          <p:nvPr>
            <p:ph type="body" sz="quarter" idx="11" hasCustomPrompt="1"/>
          </p:nvPr>
        </p:nvSpPr>
        <p:spPr>
          <a:xfrm>
            <a:off x="5123412" y="5047587"/>
            <a:ext cx="6778625" cy="527119"/>
          </a:xfrm>
          <a:prstGeom prst="rect">
            <a:avLst/>
          </a:prstGeom>
        </p:spPr>
        <p:txBody>
          <a:bodyPr/>
          <a:lstStyle>
            <a:lvl1pPr marL="0" indent="0" algn="r">
              <a:buNone/>
              <a:defRPr sz="2400" baseline="0"/>
            </a:lvl1pPr>
          </a:lstStyle>
          <a:p>
            <a:pPr lvl="0"/>
            <a:r>
              <a:rPr lang="en-US"/>
              <a:t>Text here</a:t>
            </a:r>
          </a:p>
        </p:txBody>
      </p:sp>
    </p:spTree>
    <p:extLst>
      <p:ext uri="{BB962C8B-B14F-4D97-AF65-F5344CB8AC3E}">
        <p14:creationId xmlns:p14="http://schemas.microsoft.com/office/powerpoint/2010/main" val="114370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2BEA47-6FB8-41B7-9CD8-228BD8E206F5}" type="datetimeFigureOut">
              <a:rPr lang="en-US" smtClean="0"/>
              <a:t>3/5/2021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93710-E7DD-4388-87F2-56D54989512D}" type="slidenum">
              <a:rPr lang="en-US" smtClean="0"/>
              <a:t>‹#›</a:t>
            </a:fld>
            <a:endParaRPr lang="en-US"/>
          </a:p>
        </p:txBody>
      </p:sp>
    </p:spTree>
    <p:extLst>
      <p:ext uri="{BB962C8B-B14F-4D97-AF65-F5344CB8AC3E}">
        <p14:creationId xmlns:p14="http://schemas.microsoft.com/office/powerpoint/2010/main" val="296209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2BEA47-6FB8-41B7-9CD8-228BD8E206F5}" type="datetimeFigureOut">
              <a:rPr lang="en-US" smtClean="0"/>
              <a:t>3/5/2021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93710-E7DD-4388-87F2-56D54989512D}" type="slidenum">
              <a:rPr lang="en-US" smtClean="0"/>
              <a:t>‹#›</a:t>
            </a:fld>
            <a:endParaRPr lang="en-US"/>
          </a:p>
        </p:txBody>
      </p:sp>
    </p:spTree>
    <p:extLst>
      <p:ext uri="{BB962C8B-B14F-4D97-AF65-F5344CB8AC3E}">
        <p14:creationId xmlns:p14="http://schemas.microsoft.com/office/powerpoint/2010/main" val="287434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BEA47-6FB8-41B7-9CD8-228BD8E206F5}" type="datetimeFigureOut">
              <a:rPr lang="en-US" smtClean="0"/>
              <a:t>3/5/2021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93710-E7DD-4388-87F2-56D54989512D}" type="slidenum">
              <a:rPr lang="en-US" smtClean="0"/>
              <a:t>‹#›</a:t>
            </a:fld>
            <a:endParaRPr lang="en-US"/>
          </a:p>
        </p:txBody>
      </p:sp>
    </p:spTree>
    <p:extLst>
      <p:ext uri="{BB962C8B-B14F-4D97-AF65-F5344CB8AC3E}">
        <p14:creationId xmlns:p14="http://schemas.microsoft.com/office/powerpoint/2010/main" val="53467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2BEA47-6FB8-41B7-9CD8-228BD8E206F5}"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93710-E7DD-4388-87F2-56D54989512D}" type="slidenum">
              <a:rPr lang="en-US" smtClean="0"/>
              <a:t>‹#›</a:t>
            </a:fld>
            <a:endParaRPr lang="en-US"/>
          </a:p>
        </p:txBody>
      </p:sp>
    </p:spTree>
    <p:extLst>
      <p:ext uri="{BB962C8B-B14F-4D97-AF65-F5344CB8AC3E}">
        <p14:creationId xmlns:p14="http://schemas.microsoft.com/office/powerpoint/2010/main" val="91158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2BEA47-6FB8-41B7-9CD8-228BD8E206F5}"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93710-E7DD-4388-87F2-56D54989512D}" type="slidenum">
              <a:rPr lang="en-US" smtClean="0"/>
              <a:t>‹#›</a:t>
            </a:fld>
            <a:endParaRPr lang="en-US"/>
          </a:p>
        </p:txBody>
      </p:sp>
    </p:spTree>
    <p:extLst>
      <p:ext uri="{BB962C8B-B14F-4D97-AF65-F5344CB8AC3E}">
        <p14:creationId xmlns:p14="http://schemas.microsoft.com/office/powerpoint/2010/main" val="268188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BEA47-6FB8-41B7-9CD8-228BD8E206F5}" type="datetimeFigureOut">
              <a:rPr lang="en-US" smtClean="0"/>
              <a:t>3/5/2021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93710-E7DD-4388-87F2-56D54989512D}" type="slidenum">
              <a:rPr lang="en-US" smtClean="0"/>
              <a:t>‹#›</a:t>
            </a:fld>
            <a:endParaRPr lang="en-US"/>
          </a:p>
        </p:txBody>
      </p:sp>
    </p:spTree>
    <p:extLst>
      <p:ext uri="{BB962C8B-B14F-4D97-AF65-F5344CB8AC3E}">
        <p14:creationId xmlns:p14="http://schemas.microsoft.com/office/powerpoint/2010/main" val="154509920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454462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34" r:id="rId7"/>
    <p:sldLayoutId id="2147483735" r:id="rId8"/>
    <p:sldLayoutId id="2147483737" r:id="rId9"/>
    <p:sldLayoutId id="2147483738" r:id="rId10"/>
    <p:sldLayoutId id="2147483739" r:id="rId11"/>
    <p:sldLayoutId id="2147483740" r:id="rId12"/>
    <p:sldLayoutId id="2147483741" r:id="rId13"/>
    <p:sldLayoutId id="2147483736" r:id="rId14"/>
    <p:sldLayoutId id="2147483742" r:id="rId15"/>
    <p:sldLayoutId id="2147483743" r:id="rId16"/>
    <p:sldLayoutId id="2147483744" r:id="rId17"/>
    <p:sldLayoutId id="2147483725"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D3EDB-5A52-434C-BD9F-CB40D4660CF4}"/>
              </a:ext>
            </a:extLst>
          </p:cNvPr>
          <p:cNvSpPr>
            <a:spLocks noGrp="1"/>
          </p:cNvSpPr>
          <p:nvPr>
            <p:ph type="ctrTitle"/>
          </p:nvPr>
        </p:nvSpPr>
        <p:spPr>
          <a:xfrm>
            <a:off x="1962322" y="804596"/>
            <a:ext cx="10133599" cy="3185639"/>
          </a:xfrm>
        </p:spPr>
        <p:txBody>
          <a:bodyPr anchor="b">
            <a:normAutofit/>
          </a:bodyPr>
          <a:lstStyle/>
          <a:p>
            <a:pPr algn="l"/>
            <a:r>
              <a:rPr lang="en-US" sz="3600" dirty="0">
                <a:latin typeface="Century"/>
              </a:rPr>
              <a:t>Maine Homeless System Re-Design Initiative</a:t>
            </a:r>
            <a:br>
              <a:rPr lang="en-US" sz="3600" dirty="0">
                <a:latin typeface="Century" panose="02040604050505020304" pitchFamily="18" charset="0"/>
              </a:rPr>
            </a:br>
            <a:br>
              <a:rPr lang="en-US" sz="3600" dirty="0">
                <a:latin typeface="Century" panose="02040604050505020304" pitchFamily="18" charset="0"/>
              </a:rPr>
            </a:br>
            <a:r>
              <a:rPr lang="en-US" sz="2800" i="1" dirty="0">
                <a:latin typeface="Century"/>
              </a:rPr>
              <a:t>Affordable and Supportive Housing Workgroup</a:t>
            </a:r>
            <a:br>
              <a:rPr lang="en-US" sz="2800" i="1" dirty="0">
                <a:latin typeface="Century" panose="02040604050505020304" pitchFamily="18" charset="0"/>
              </a:rPr>
            </a:br>
            <a:r>
              <a:rPr lang="en-US" sz="2800" i="1" dirty="0">
                <a:latin typeface="Century"/>
              </a:rPr>
              <a:t>Session #4</a:t>
            </a:r>
            <a:br>
              <a:rPr lang="en-US" sz="2800" i="1" dirty="0">
                <a:latin typeface="Century" panose="02040604050505020304" pitchFamily="18" charset="0"/>
              </a:rPr>
            </a:br>
            <a:endParaRPr lang="en-US" sz="2800" i="1" dirty="0">
              <a:latin typeface="Century" panose="02040604050505020304" pitchFamily="18" charset="0"/>
            </a:endParaRPr>
          </a:p>
        </p:txBody>
      </p:sp>
      <p:sp>
        <p:nvSpPr>
          <p:cNvPr id="3" name="Subtitle 2">
            <a:extLst>
              <a:ext uri="{FF2B5EF4-FFF2-40B4-BE49-F238E27FC236}">
                <a16:creationId xmlns:a16="http://schemas.microsoft.com/office/drawing/2014/main" id="{CD8412B8-AF90-449B-8286-5526969BA911}"/>
              </a:ext>
            </a:extLst>
          </p:cNvPr>
          <p:cNvSpPr>
            <a:spLocks noGrp="1"/>
          </p:cNvSpPr>
          <p:nvPr>
            <p:ph type="subTitle" idx="1"/>
          </p:nvPr>
        </p:nvSpPr>
        <p:spPr>
          <a:xfrm>
            <a:off x="2050722" y="3990235"/>
            <a:ext cx="4978399" cy="2058657"/>
          </a:xfrm>
        </p:spPr>
        <p:txBody>
          <a:bodyPr vert="horz" lIns="91440" tIns="45720" rIns="91440" bIns="45720" rtlCol="0" anchor="t">
            <a:normAutofit/>
          </a:bodyPr>
          <a:lstStyle/>
          <a:p>
            <a:pPr algn="l"/>
            <a:r>
              <a:rPr lang="en-US" dirty="0">
                <a:latin typeface="Century"/>
              </a:rPr>
              <a:t>March 5, 2021</a:t>
            </a:r>
          </a:p>
        </p:txBody>
      </p:sp>
      <p:pic>
        <p:nvPicPr>
          <p:cNvPr id="7" name="Graphic 6" descr="Home">
            <a:extLst>
              <a:ext uri="{FF2B5EF4-FFF2-40B4-BE49-F238E27FC236}">
                <a16:creationId xmlns:a16="http://schemas.microsoft.com/office/drawing/2014/main" id="{E29065D5-F3A3-499B-A2CB-89F69D6E748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208" y="1768548"/>
            <a:ext cx="1595666" cy="1595666"/>
          </a:xfrm>
          <a:prstGeom prst="rect">
            <a:avLst/>
          </a:prstGeom>
        </p:spPr>
      </p:pic>
      <p:pic>
        <p:nvPicPr>
          <p:cNvPr id="6" name="Picture 5">
            <a:extLst>
              <a:ext uri="{FF2B5EF4-FFF2-40B4-BE49-F238E27FC236}">
                <a16:creationId xmlns:a16="http://schemas.microsoft.com/office/drawing/2014/main" id="{4857C249-CBEA-477D-8863-70F5344F3C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7712" y="5254022"/>
            <a:ext cx="2543160" cy="1289052"/>
          </a:xfrm>
          <a:prstGeom prst="rect">
            <a:avLst/>
          </a:prstGeom>
        </p:spPr>
      </p:pic>
    </p:spTree>
    <p:extLst>
      <p:ext uri="{BB962C8B-B14F-4D97-AF65-F5344CB8AC3E}">
        <p14:creationId xmlns:p14="http://schemas.microsoft.com/office/powerpoint/2010/main" val="3046892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23B382-A057-430C-8D57-C31B369CEBFD}"/>
              </a:ext>
            </a:extLst>
          </p:cNvPr>
          <p:cNvSpPr>
            <a:spLocks noGrp="1"/>
          </p:cNvSpPr>
          <p:nvPr>
            <p:ph type="title"/>
          </p:nvPr>
        </p:nvSpPr>
        <p:spPr>
          <a:xfrm>
            <a:off x="6642033" y="552012"/>
            <a:ext cx="4805996" cy="1297115"/>
          </a:xfrm>
        </p:spPr>
        <p:txBody>
          <a:bodyPr vert="horz" lIns="91440" tIns="45720" rIns="91440" bIns="45720" rtlCol="0" anchor="t">
            <a:normAutofit/>
          </a:bodyPr>
          <a:lstStyle/>
          <a:p>
            <a:r>
              <a:rPr lang="en-US" kern="1200">
                <a:solidFill>
                  <a:srgbClr val="000000"/>
                </a:solidFill>
                <a:latin typeface="+mj-lt"/>
                <a:ea typeface="+mj-ea"/>
                <a:cs typeface="+mj-cs"/>
              </a:rPr>
              <a:t>Next Steps</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Footprints">
            <a:extLst>
              <a:ext uri="{FF2B5EF4-FFF2-40B4-BE49-F238E27FC236}">
                <a16:creationId xmlns:a16="http://schemas.microsoft.com/office/drawing/2014/main" id="{974A707D-31B2-47DA-9F04-88366F97B5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TextBox 2">
            <a:extLst>
              <a:ext uri="{FF2B5EF4-FFF2-40B4-BE49-F238E27FC236}">
                <a16:creationId xmlns:a16="http://schemas.microsoft.com/office/drawing/2014/main" id="{00CDF7AE-8B1C-4210-B6A9-43BFF53A3EB1}"/>
              </a:ext>
            </a:extLst>
          </p:cNvPr>
          <p:cNvSpPr txBox="1"/>
          <p:nvPr/>
        </p:nvSpPr>
        <p:spPr>
          <a:xfrm>
            <a:off x="6762307" y="1951074"/>
            <a:ext cx="471022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cs typeface="Segoe UI"/>
              </a:rPr>
              <a:t>Our last Session is on  </a:t>
            </a:r>
            <a:endParaRPr lang="en-US" sz="2400" dirty="0">
              <a:latin typeface="Century Gothic"/>
              <a:cs typeface="Calibri"/>
            </a:endParaRPr>
          </a:p>
          <a:p>
            <a:r>
              <a:rPr lang="en-US" sz="2400" i="1" dirty="0">
                <a:latin typeface="Century Gothic"/>
                <a:cs typeface="Segoe UI"/>
              </a:rPr>
              <a:t>4/2/21 1:30 –3pm</a:t>
            </a:r>
            <a:endParaRPr lang="en-US" sz="2400">
              <a:latin typeface="Century Gothic"/>
              <a:cs typeface="Calibri"/>
            </a:endParaRPr>
          </a:p>
          <a:p>
            <a:pPr marL="285750" indent="-285750">
              <a:buFont typeface="Arial"/>
              <a:buChar char="•"/>
            </a:pPr>
            <a:endParaRPr lang="en-US" sz="2400" i="1" dirty="0">
              <a:latin typeface="Century Gothic"/>
              <a:cs typeface="Segoe UI"/>
            </a:endParaRPr>
          </a:p>
          <a:p>
            <a:r>
              <a:rPr lang="en-US" sz="2400" i="1" dirty="0">
                <a:latin typeface="Century Gothic"/>
                <a:cs typeface="Segoe UI"/>
              </a:rPr>
              <a:t>Discussion will cover draft recommendations for presentation back to the SHC and for use in a final action plan.</a:t>
            </a:r>
          </a:p>
          <a:p>
            <a:pPr marL="285750" indent="-285750">
              <a:buFont typeface="Arial"/>
              <a:buChar char="•"/>
            </a:pPr>
            <a:endParaRPr lang="en-US" i="1" dirty="0">
              <a:latin typeface="Century Gothic"/>
              <a:cs typeface="Segoe UI"/>
            </a:endParaRPr>
          </a:p>
          <a:p>
            <a:endParaRPr lang="en-US" i="1" dirty="0">
              <a:latin typeface="Century Gothic"/>
              <a:cs typeface="Segoe UI"/>
            </a:endParaRPr>
          </a:p>
          <a:p>
            <a:pPr algn="ctr"/>
            <a:endParaRPr lang="en-US" i="1" dirty="0">
              <a:latin typeface="Century Gothic"/>
              <a:cs typeface="Segoe UI"/>
            </a:endParaRPr>
          </a:p>
          <a:p>
            <a:pPr algn="ctr"/>
            <a:endParaRPr lang="en-US" i="1" dirty="0">
              <a:latin typeface="Century Gothic"/>
              <a:cs typeface="Segoe UI"/>
            </a:endParaRPr>
          </a:p>
        </p:txBody>
      </p:sp>
    </p:spTree>
    <p:extLst>
      <p:ext uri="{BB962C8B-B14F-4D97-AF65-F5344CB8AC3E}">
        <p14:creationId xmlns:p14="http://schemas.microsoft.com/office/powerpoint/2010/main" val="178936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BEA2-3C5A-4AD5-93A6-CF1055E9D562}"/>
              </a:ext>
            </a:extLst>
          </p:cNvPr>
          <p:cNvSpPr>
            <a:spLocks noGrp="1"/>
          </p:cNvSpPr>
          <p:nvPr>
            <p:ph type="title"/>
          </p:nvPr>
        </p:nvSpPr>
        <p:spPr>
          <a:xfrm>
            <a:off x="6413111" y="640081"/>
            <a:ext cx="5138808" cy="3352473"/>
          </a:xfrm>
          <a:noFill/>
        </p:spPr>
        <p:txBody>
          <a:bodyPr vert="horz" lIns="91440" tIns="45720" rIns="91440" bIns="45720" rtlCol="0" anchor="b">
            <a:normAutofit/>
          </a:bodyPr>
          <a:lstStyle/>
          <a:p>
            <a:pPr algn="ctr"/>
            <a:r>
              <a:rPr lang="en-US" sz="6000" kern="1200">
                <a:solidFill>
                  <a:schemeClr val="tx1"/>
                </a:solidFill>
                <a:latin typeface="+mj-lt"/>
                <a:ea typeface="+mj-ea"/>
                <a:cs typeface="+mj-cs"/>
              </a:rPr>
              <a:t>THANK YOU</a:t>
            </a:r>
          </a:p>
        </p:txBody>
      </p:sp>
      <p:sp>
        <p:nvSpPr>
          <p:cNvPr id="5" name="Rectangle 9">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6" descr="Handshake">
            <a:extLst>
              <a:ext uri="{FF2B5EF4-FFF2-40B4-BE49-F238E27FC236}">
                <a16:creationId xmlns:a16="http://schemas.microsoft.com/office/drawing/2014/main" id="{6EBD1804-7E77-4624-8DA8-3142B992CE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500" y="1344157"/>
            <a:ext cx="4169664" cy="4169664"/>
          </a:xfrm>
          <a:prstGeom prst="rect">
            <a:avLst/>
          </a:prstGeom>
          <a:effectLst/>
        </p:spPr>
      </p:pic>
    </p:spTree>
    <p:extLst>
      <p:ext uri="{BB962C8B-B14F-4D97-AF65-F5344CB8AC3E}">
        <p14:creationId xmlns:p14="http://schemas.microsoft.com/office/powerpoint/2010/main" val="257179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A267BB3-475C-408E-8ED5-E23C646A0F95}"/>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latin typeface="Century Gothic" panose="020B0502020202020204" pitchFamily="34" charset="0"/>
              </a:rPr>
              <a:t>Today’s Agenda</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04929941"/>
              </p:ext>
            </p:extLst>
          </p:nvPr>
        </p:nvGraphicFramePr>
        <p:xfrm>
          <a:off x="1513893" y="2773110"/>
          <a:ext cx="8996569" cy="2217124"/>
        </p:xfrm>
        <a:graphic>
          <a:graphicData uri="http://schemas.openxmlformats.org/drawingml/2006/table">
            <a:tbl>
              <a:tblPr firstRow="1" firstCol="1" bandRow="1">
                <a:tableStyleId>{5C22544A-7EE6-4342-B048-85BDC9FD1C3A}</a:tableStyleId>
              </a:tblPr>
              <a:tblGrid>
                <a:gridCol w="7481973">
                  <a:extLst>
                    <a:ext uri="{9D8B030D-6E8A-4147-A177-3AD203B41FA5}">
                      <a16:colId xmlns:a16="http://schemas.microsoft.com/office/drawing/2014/main" val="720374073"/>
                    </a:ext>
                  </a:extLst>
                </a:gridCol>
                <a:gridCol w="1514596">
                  <a:extLst>
                    <a:ext uri="{9D8B030D-6E8A-4147-A177-3AD203B41FA5}">
                      <a16:colId xmlns:a16="http://schemas.microsoft.com/office/drawing/2014/main" val="4130445954"/>
                    </a:ext>
                  </a:extLst>
                </a:gridCol>
              </a:tblGrid>
              <a:tr h="330725">
                <a:tc>
                  <a:txBody>
                    <a:bodyPr/>
                    <a:lstStyle/>
                    <a:p>
                      <a:pPr marL="0" marR="0" algn="ctr">
                        <a:lnSpc>
                          <a:spcPct val="107000"/>
                        </a:lnSpc>
                        <a:spcBef>
                          <a:spcPts val="0"/>
                        </a:spcBef>
                        <a:spcAft>
                          <a:spcPts val="0"/>
                        </a:spcAft>
                      </a:pPr>
                      <a:r>
                        <a:rPr lang="en-US" sz="1800" dirty="0">
                          <a:effectLst/>
                          <a:latin typeface="Century Gothic"/>
                        </a:rPr>
                        <a:t>Topic</a:t>
                      </a:r>
                      <a:endParaRPr lang="en-US" sz="1800" dirty="0">
                        <a:effectLst/>
                        <a:latin typeface="Century Gothic"/>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entury Gothic"/>
                        </a:rPr>
                        <a:t>Time</a:t>
                      </a:r>
                      <a:endParaRPr lang="en-US" sz="1800" dirty="0">
                        <a:effectLst/>
                        <a:latin typeface="Century Gothic"/>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3546541"/>
                  </a:ext>
                </a:extLst>
              </a:tr>
              <a:tr h="330725">
                <a:tc>
                  <a:txBody>
                    <a:bodyPr/>
                    <a:lstStyle/>
                    <a:p>
                      <a:pPr marL="0" marR="0" lvl="0">
                        <a:lnSpc>
                          <a:spcPct val="107000"/>
                        </a:lnSpc>
                        <a:spcBef>
                          <a:spcPts val="0"/>
                        </a:spcBef>
                        <a:spcAft>
                          <a:spcPts val="0"/>
                        </a:spcAft>
                        <a:buNone/>
                      </a:pPr>
                      <a:r>
                        <a:rPr lang="en-US" dirty="0">
                          <a:latin typeface="Century Gothic"/>
                        </a:rPr>
                        <a:t>Introductions and Housekeeping</a:t>
                      </a:r>
                    </a:p>
                  </a:txBody>
                  <a:tcPr marL="68580" marR="68580" marT="0" marB="0"/>
                </a:tc>
                <a:tc>
                  <a:txBody>
                    <a:bodyPr/>
                    <a:lstStyle/>
                    <a:p>
                      <a:pPr marL="0" marR="0">
                        <a:lnSpc>
                          <a:spcPct val="107000"/>
                        </a:lnSpc>
                        <a:spcBef>
                          <a:spcPts val="0"/>
                        </a:spcBef>
                        <a:spcAft>
                          <a:spcPts val="0"/>
                        </a:spcAft>
                      </a:pPr>
                      <a:r>
                        <a:rPr lang="en-US" sz="1800" dirty="0">
                          <a:effectLst/>
                          <a:latin typeface="Century Gothic"/>
                        </a:rPr>
                        <a:t>1:30-1:45</a:t>
                      </a:r>
                      <a:endParaRPr lang="en-US" sz="1800" dirty="0">
                        <a:effectLst/>
                        <a:latin typeface="Century Gothic"/>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2502536"/>
                  </a:ext>
                </a:extLst>
              </a:tr>
              <a:tr h="330725">
                <a:tc>
                  <a:txBody>
                    <a:bodyPr/>
                    <a:lstStyle/>
                    <a:p>
                      <a:pPr marL="0" marR="0" lvl="0">
                        <a:lnSpc>
                          <a:spcPct val="107000"/>
                        </a:lnSpc>
                        <a:spcBef>
                          <a:spcPts val="0"/>
                        </a:spcBef>
                        <a:spcAft>
                          <a:spcPts val="0"/>
                        </a:spcAft>
                        <a:buNone/>
                      </a:pPr>
                      <a:r>
                        <a:rPr lang="en-US" sz="1800" b="1" i="0" u="none" strike="noStrike" noProof="0" dirty="0">
                          <a:effectLst/>
                          <a:latin typeface="Century Gothic"/>
                        </a:rPr>
                        <a:t>Revisit Cost Matrix</a:t>
                      </a:r>
                    </a:p>
                  </a:txBody>
                  <a:tcPr marL="68580" marR="68580" marT="0" marB="0"/>
                </a:tc>
                <a:tc>
                  <a:txBody>
                    <a:bodyPr/>
                    <a:lstStyle/>
                    <a:p>
                      <a:pPr marL="0" marR="0">
                        <a:lnSpc>
                          <a:spcPct val="107000"/>
                        </a:lnSpc>
                        <a:spcBef>
                          <a:spcPts val="0"/>
                        </a:spcBef>
                        <a:spcAft>
                          <a:spcPts val="0"/>
                        </a:spcAft>
                      </a:pPr>
                      <a:r>
                        <a:rPr lang="en-US" sz="1800" dirty="0">
                          <a:effectLst/>
                          <a:latin typeface="Century Gothic" panose="020B0502020202020204" pitchFamily="34" charset="0"/>
                        </a:rPr>
                        <a:t>1:45-2:00</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7447032"/>
                  </a:ext>
                </a:extLst>
              </a:tr>
              <a:tr h="330725">
                <a:tc>
                  <a:txBody>
                    <a:bodyPr/>
                    <a:lstStyle/>
                    <a:p>
                      <a:pPr marL="0" marR="0" indent="0" algn="l" rtl="0" eaLnBrk="1" fontAlgn="auto" latinLnBrk="0" hangingPunct="1">
                        <a:lnSpc>
                          <a:spcPct val="107000"/>
                        </a:lnSpc>
                        <a:spcBef>
                          <a:spcPts val="0"/>
                        </a:spcBef>
                        <a:spcAft>
                          <a:spcPts val="0"/>
                        </a:spcAft>
                        <a:buClrTx/>
                        <a:buSzTx/>
                        <a:buFontTx/>
                        <a:buNone/>
                      </a:pPr>
                      <a:r>
                        <a:rPr lang="en-US" sz="1800" dirty="0">
                          <a:effectLst/>
                          <a:latin typeface="Century Gothic"/>
                        </a:rPr>
                        <a:t>Brainstorm of Funding Resources</a:t>
                      </a:r>
                    </a:p>
                  </a:txBody>
                  <a:tcPr marL="68580" marR="68580" marT="0" marB="0"/>
                </a:tc>
                <a:tc>
                  <a:txBody>
                    <a:bodyPr/>
                    <a:lstStyle/>
                    <a:p>
                      <a:pPr marL="0" marR="0">
                        <a:lnSpc>
                          <a:spcPct val="107000"/>
                        </a:lnSpc>
                        <a:spcBef>
                          <a:spcPts val="0"/>
                        </a:spcBef>
                        <a:spcAft>
                          <a:spcPts val="0"/>
                        </a:spcAft>
                      </a:pPr>
                      <a:r>
                        <a:rPr lang="en-US" sz="1800" dirty="0">
                          <a:effectLst/>
                          <a:latin typeface="Century Gothic" panose="020B0502020202020204" pitchFamily="34" charset="0"/>
                        </a:rPr>
                        <a:t>2:00-2:30</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5865274"/>
                  </a:ext>
                </a:extLst>
              </a:tr>
              <a:tr h="358253">
                <a:tc>
                  <a:txBody>
                    <a:bodyPr/>
                    <a:lstStyle/>
                    <a:p>
                      <a:pPr marL="0" marR="0">
                        <a:lnSpc>
                          <a:spcPct val="107000"/>
                        </a:lnSpc>
                        <a:spcBef>
                          <a:spcPts val="0"/>
                        </a:spcBef>
                        <a:spcAft>
                          <a:spcPts val="0"/>
                        </a:spcAft>
                      </a:pPr>
                      <a:r>
                        <a:rPr lang="en-US" sz="1800" dirty="0">
                          <a:effectLst/>
                          <a:latin typeface="Century Gothic"/>
                        </a:rPr>
                        <a:t>Discussion on Structured Initiatives and Need for Interagency Process</a:t>
                      </a:r>
                    </a:p>
                  </a:txBody>
                  <a:tcPr marL="68580" marR="68580" marT="0" marB="0"/>
                </a:tc>
                <a:tc>
                  <a:txBody>
                    <a:bodyPr/>
                    <a:lstStyle/>
                    <a:p>
                      <a:pPr marL="0" marR="0">
                        <a:lnSpc>
                          <a:spcPct val="107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2:30-2:50</a:t>
                      </a:r>
                    </a:p>
                  </a:txBody>
                  <a:tcPr marL="68580" marR="68580" marT="0" marB="0"/>
                </a:tc>
                <a:extLst>
                  <a:ext uri="{0D108BD9-81ED-4DB2-BD59-A6C34878D82A}">
                    <a16:rowId xmlns:a16="http://schemas.microsoft.com/office/drawing/2014/main" val="2789622755"/>
                  </a:ext>
                </a:extLst>
              </a:tr>
              <a:tr h="330725">
                <a:tc>
                  <a:txBody>
                    <a:bodyPr/>
                    <a:lstStyle/>
                    <a:p>
                      <a:r>
                        <a:rPr lang="en-US" dirty="0">
                          <a:latin typeface="Century Gothic"/>
                        </a:rPr>
                        <a:t>Questions or Feedback</a:t>
                      </a:r>
                    </a:p>
                  </a:txBody>
                  <a:tcPr marL="68580" marR="68580" marT="0" marB="0"/>
                </a:tc>
                <a:tc>
                  <a:txBody>
                    <a:bodyPr/>
                    <a:lstStyle/>
                    <a:p>
                      <a:pPr marL="0" marR="0">
                        <a:lnSpc>
                          <a:spcPct val="107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2:50-3:00</a:t>
                      </a:r>
                    </a:p>
                  </a:txBody>
                  <a:tcPr marL="68580" marR="68580" marT="0" marB="0"/>
                </a:tc>
                <a:extLst>
                  <a:ext uri="{0D108BD9-81ED-4DB2-BD59-A6C34878D82A}">
                    <a16:rowId xmlns:a16="http://schemas.microsoft.com/office/drawing/2014/main" val="2815494715"/>
                  </a:ext>
                </a:extLst>
              </a:tr>
            </a:tbl>
          </a:graphicData>
        </a:graphic>
      </p:graphicFrame>
    </p:spTree>
    <p:extLst>
      <p:ext uri="{BB962C8B-B14F-4D97-AF65-F5344CB8AC3E}">
        <p14:creationId xmlns:p14="http://schemas.microsoft.com/office/powerpoint/2010/main" val="161750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entury" panose="02040604050505020304" pitchFamily="18" charset="0"/>
              </a:rPr>
              <a:t>Schedule of Remaining Workgroup Sessions</a:t>
            </a:r>
          </a:p>
        </p:txBody>
      </p:sp>
      <p:graphicFrame>
        <p:nvGraphicFramePr>
          <p:cNvPr id="5" name="Table 4"/>
          <p:cNvGraphicFramePr>
            <a:graphicFrameLocks noGrp="1"/>
          </p:cNvGraphicFramePr>
          <p:nvPr>
            <p:extLst>
              <p:ext uri="{D42A27DB-BD31-4B8C-83A1-F6EECF244321}">
                <p14:modId xmlns:p14="http://schemas.microsoft.com/office/powerpoint/2010/main" val="2060021812"/>
              </p:ext>
            </p:extLst>
          </p:nvPr>
        </p:nvGraphicFramePr>
        <p:xfrm>
          <a:off x="693057" y="1690688"/>
          <a:ext cx="10370903" cy="4625882"/>
        </p:xfrm>
        <a:graphic>
          <a:graphicData uri="http://schemas.openxmlformats.org/drawingml/2006/table">
            <a:tbl>
              <a:tblPr firstRow="1" firstCol="1" bandRow="1"/>
              <a:tblGrid>
                <a:gridCol w="2512056">
                  <a:extLst>
                    <a:ext uri="{9D8B030D-6E8A-4147-A177-3AD203B41FA5}">
                      <a16:colId xmlns:a16="http://schemas.microsoft.com/office/drawing/2014/main" val="3353541802"/>
                    </a:ext>
                  </a:extLst>
                </a:gridCol>
                <a:gridCol w="7858847">
                  <a:extLst>
                    <a:ext uri="{9D8B030D-6E8A-4147-A177-3AD203B41FA5}">
                      <a16:colId xmlns:a16="http://schemas.microsoft.com/office/drawing/2014/main" val="3670715132"/>
                    </a:ext>
                  </a:extLst>
                </a:gridCol>
              </a:tblGrid>
              <a:tr h="269012">
                <a:tc>
                  <a:txBody>
                    <a:bodyPr/>
                    <a:lstStyle/>
                    <a:p>
                      <a:pPr marL="0" marR="0" algn="ctr">
                        <a:lnSpc>
                          <a:spcPct val="115000"/>
                        </a:lnSpc>
                        <a:spcBef>
                          <a:spcPts val="0"/>
                        </a:spcBef>
                        <a:spcAft>
                          <a:spcPts val="0"/>
                        </a:spcAft>
                      </a:pPr>
                      <a:r>
                        <a:rPr lang="en-US" sz="1400" baseline="0" dirty="0">
                          <a:solidFill>
                            <a:srgbClr val="000000"/>
                          </a:solidFill>
                          <a:effectLst/>
                          <a:latin typeface="Century Gothic"/>
                          <a:ea typeface="Times New Roman" panose="02020603050405020304" pitchFamily="18" charset="0"/>
                          <a:cs typeface="Times New Roman"/>
                        </a:rPr>
                        <a:t>DATE</a:t>
                      </a:r>
                      <a:endParaRPr lang="en-US" sz="1400" baseline="0">
                        <a:solidFill>
                          <a:srgbClr val="000000"/>
                        </a:solidFill>
                        <a:effectLst/>
                        <a:latin typeface="Century Gothic"/>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0"/>
                        </a:spcBef>
                        <a:spcAft>
                          <a:spcPts val="0"/>
                        </a:spcAft>
                        <a:tabLst>
                          <a:tab pos="601980" algn="l"/>
                          <a:tab pos="1999615" algn="ctr"/>
                        </a:tabLst>
                      </a:pPr>
                      <a:r>
                        <a:rPr lang="en-US" sz="1400" b="1" baseline="0" dirty="0">
                          <a:solidFill>
                            <a:srgbClr val="000000"/>
                          </a:solidFill>
                          <a:effectLst/>
                          <a:latin typeface="Century Gothic"/>
                          <a:ea typeface="Times New Roman" panose="02020603050405020304" pitchFamily="18" charset="0"/>
                          <a:cs typeface="Times New Roman"/>
                        </a:rPr>
                        <a:t>		</a:t>
                      </a:r>
                      <a:r>
                        <a:rPr lang="en-US" sz="1400" baseline="0" dirty="0">
                          <a:solidFill>
                            <a:srgbClr val="000000"/>
                          </a:solidFill>
                          <a:effectLst/>
                          <a:latin typeface="Century Gothic"/>
                          <a:ea typeface="Times New Roman" panose="02020603050405020304" pitchFamily="18" charset="0"/>
                          <a:cs typeface="Times New Roman"/>
                        </a:rPr>
                        <a:t>TOPICS</a:t>
                      </a:r>
                      <a:endParaRPr lang="en-US" sz="1400" baseline="0">
                        <a:solidFill>
                          <a:srgbClr val="000000"/>
                        </a:solidFill>
                        <a:effectLst/>
                        <a:latin typeface="Century Gothic"/>
                        <a:ea typeface="Calibri" panose="020F0502020204030204" pitchFamily="34" charset="0"/>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15069545"/>
                  </a:ext>
                </a:extLst>
              </a:tr>
              <a:tr h="269012">
                <a:tc>
                  <a:txBody>
                    <a:bodyPr/>
                    <a:lstStyle/>
                    <a:p>
                      <a:pPr marL="0" marR="0" algn="ctr">
                        <a:lnSpc>
                          <a:spcPct val="115000"/>
                        </a:lnSpc>
                        <a:spcBef>
                          <a:spcPts val="0"/>
                        </a:spcBef>
                        <a:spcAft>
                          <a:spcPts val="0"/>
                        </a:spcAft>
                      </a:pPr>
                      <a:r>
                        <a:rPr lang="en-US" sz="1400" b="0" strike="sngStrike" baseline="0" dirty="0">
                          <a:solidFill>
                            <a:srgbClr val="000000"/>
                          </a:solidFill>
                          <a:effectLst/>
                          <a:latin typeface="Century Gothic"/>
                          <a:ea typeface="Times New Roman" panose="02020603050405020304" pitchFamily="18" charset="0"/>
                          <a:cs typeface="Times New Roman"/>
                        </a:rPr>
                        <a:t>Session 1</a:t>
                      </a:r>
                    </a:p>
                    <a:p>
                      <a:pPr marL="0" marR="0" algn="ctr">
                        <a:lnSpc>
                          <a:spcPct val="115000"/>
                        </a:lnSpc>
                        <a:spcBef>
                          <a:spcPts val="0"/>
                        </a:spcBef>
                        <a:spcAft>
                          <a:spcPts val="0"/>
                        </a:spcAft>
                      </a:pPr>
                      <a:r>
                        <a:rPr lang="en-US" sz="1400" b="0" i="1" strike="sngStrike" baseline="0" dirty="0">
                          <a:solidFill>
                            <a:srgbClr val="000000"/>
                          </a:solidFill>
                          <a:effectLst/>
                          <a:latin typeface="Century Gothic"/>
                          <a:ea typeface="Times New Roman" panose="02020603050405020304" pitchFamily="18" charset="0"/>
                          <a:cs typeface="Times New Roman"/>
                        </a:rPr>
                        <a:t>12/4/20 1:30pm - 3pm</a:t>
                      </a:r>
                      <a:endParaRPr lang="en-US" sz="1400" b="0" strike="sngStrike" baseline="0">
                        <a:solidFill>
                          <a:srgbClr val="000000"/>
                        </a:solidFill>
                        <a:effectLst/>
                        <a:latin typeface="Century Gothic"/>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marL="0" marR="0">
                        <a:lnSpc>
                          <a:spcPct val="115000"/>
                        </a:lnSpc>
                        <a:spcBef>
                          <a:spcPts val="0"/>
                        </a:spcBef>
                        <a:spcAft>
                          <a:spcPts val="0"/>
                        </a:spcAft>
                      </a:pPr>
                      <a:r>
                        <a:rPr lang="en-US" sz="1400" b="0" strike="sngStrike" baseline="0" dirty="0">
                          <a:solidFill>
                            <a:srgbClr val="000000"/>
                          </a:solidFill>
                          <a:effectLst/>
                          <a:latin typeface="Century Gothic"/>
                          <a:ea typeface="Times New Roman" panose="02020603050405020304" pitchFamily="18" charset="0"/>
                          <a:cs typeface="Times New Roman"/>
                        </a:rPr>
                        <a:t>Discuss current PSH programs. Identify and troubleshoot barriers.</a:t>
                      </a:r>
                      <a:endParaRPr lang="en-US" sz="1400" b="0" strike="sngStrike" baseline="0">
                        <a:solidFill>
                          <a:srgbClr val="000000"/>
                        </a:solidFill>
                        <a:effectLst/>
                        <a:latin typeface="Century Gothic"/>
                        <a:ea typeface="Calibri" panose="020F0502020204030204" pitchFamily="34" charset="0"/>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4785129"/>
                  </a:ext>
                </a:extLst>
              </a:tr>
              <a:tr h="269012">
                <a:tc>
                  <a:txBody>
                    <a:bodyPr/>
                    <a:lstStyle/>
                    <a:p>
                      <a:pPr marL="0" marR="0">
                        <a:lnSpc>
                          <a:spcPct val="115000"/>
                        </a:lnSpc>
                        <a:spcBef>
                          <a:spcPts val="0"/>
                        </a:spcBef>
                        <a:spcAft>
                          <a:spcPts val="0"/>
                        </a:spcAft>
                      </a:pPr>
                      <a:endParaRPr lang="en-US" sz="1400" b="0" strike="sngStrike" baseline="0" dirty="0">
                        <a:solidFill>
                          <a:srgbClr val="000000"/>
                        </a:solidFill>
                        <a:effectLst/>
                        <a:latin typeface="Century Gothic"/>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marL="0" marR="0">
                        <a:lnSpc>
                          <a:spcPct val="115000"/>
                        </a:lnSpc>
                        <a:spcBef>
                          <a:spcPts val="0"/>
                        </a:spcBef>
                        <a:spcAft>
                          <a:spcPts val="0"/>
                        </a:spcAft>
                      </a:pPr>
                      <a:endParaRPr lang="en-US" sz="1400" b="0" strike="sngStrike" baseline="0" dirty="0">
                        <a:solidFill>
                          <a:srgbClr val="000000"/>
                        </a:solidFill>
                        <a:effectLst/>
                        <a:latin typeface="Century Gothic"/>
                        <a:ea typeface="Calibri" panose="020F0502020204030204" pitchFamily="34" charset="0"/>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482537713"/>
                  </a:ext>
                </a:extLst>
              </a:tr>
              <a:tr h="633486">
                <a:tc>
                  <a:txBody>
                    <a:bodyPr/>
                    <a:lstStyle/>
                    <a:p>
                      <a:pPr marL="0" marR="0" algn="ctr">
                        <a:lnSpc>
                          <a:spcPct val="115000"/>
                        </a:lnSpc>
                        <a:spcBef>
                          <a:spcPts val="0"/>
                        </a:spcBef>
                        <a:spcAft>
                          <a:spcPts val="0"/>
                        </a:spcAft>
                      </a:pPr>
                      <a:r>
                        <a:rPr lang="en-US" sz="1400" b="0" strike="sngStrike" baseline="0" dirty="0">
                          <a:solidFill>
                            <a:srgbClr val="000000"/>
                          </a:solidFill>
                          <a:effectLst/>
                          <a:latin typeface="Century Gothic"/>
                          <a:ea typeface="Times New Roman" panose="02020603050405020304" pitchFamily="18" charset="0"/>
                          <a:cs typeface="Times New Roman"/>
                        </a:rPr>
                        <a:t>Session 2</a:t>
                      </a:r>
                    </a:p>
                    <a:p>
                      <a:pPr marL="0" marR="0" indent="0" algn="ctr" defTabSz="914400" rtl="0" eaLnBrk="1" fontAlgn="auto" latinLnBrk="0" hangingPunct="1">
                        <a:lnSpc>
                          <a:spcPct val="115000"/>
                        </a:lnSpc>
                        <a:spcBef>
                          <a:spcPts val="0"/>
                        </a:spcBef>
                        <a:spcAft>
                          <a:spcPts val="0"/>
                        </a:spcAft>
                        <a:buClrTx/>
                        <a:buSzTx/>
                        <a:buFontTx/>
                        <a:buNone/>
                        <a:tabLst/>
                        <a:defRPr/>
                      </a:pPr>
                      <a:r>
                        <a:rPr lang="en-US" sz="1400" b="0" i="1" strike="sngStrike" baseline="0" dirty="0">
                          <a:solidFill>
                            <a:srgbClr val="000000"/>
                          </a:solidFill>
                          <a:effectLst/>
                          <a:latin typeface="Century Gothic"/>
                          <a:ea typeface="Times New Roman" panose="02020603050405020304" pitchFamily="18" charset="0"/>
                          <a:cs typeface="Times New Roman"/>
                        </a:rPr>
                        <a:t>1/8/21 1:30 – 3pm</a:t>
                      </a:r>
                      <a:endParaRPr lang="en-US" sz="1400" b="0" strike="sngStrike" baseline="0">
                        <a:solidFill>
                          <a:srgbClr val="000000"/>
                        </a:solidFill>
                        <a:effectLst/>
                        <a:latin typeface="Century Gothic"/>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marL="0" marR="0">
                        <a:lnSpc>
                          <a:spcPct val="115000"/>
                        </a:lnSpc>
                        <a:spcBef>
                          <a:spcPts val="0"/>
                        </a:spcBef>
                        <a:spcAft>
                          <a:spcPts val="0"/>
                        </a:spcAft>
                      </a:pPr>
                      <a:r>
                        <a:rPr lang="en-US" sz="1400" b="0" strike="sngStrike" baseline="0" dirty="0">
                          <a:solidFill>
                            <a:srgbClr val="000000"/>
                          </a:solidFill>
                          <a:effectLst/>
                          <a:latin typeface="Century Gothic"/>
                          <a:ea typeface="Times New Roman" panose="02020603050405020304" pitchFamily="18" charset="0"/>
                          <a:cs typeface="Times New Roman"/>
                        </a:rPr>
                        <a:t>Identify and leverage the necessary resources including capital, operating and service funding. Discuss coordination among funding streams.</a:t>
                      </a:r>
                      <a:endParaRPr lang="en-US" sz="1400" b="0" strike="sngStrike" baseline="0" dirty="0">
                        <a:solidFill>
                          <a:srgbClr val="000000"/>
                        </a:solidFill>
                        <a:effectLst/>
                        <a:latin typeface="Century Gothic"/>
                        <a:ea typeface="Calibri" panose="020F0502020204030204" pitchFamily="34" charset="0"/>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631704"/>
                  </a:ext>
                </a:extLst>
              </a:tr>
              <a:tr h="269012">
                <a:tc>
                  <a:txBody>
                    <a:bodyPr/>
                    <a:lstStyle/>
                    <a:p>
                      <a:pPr marL="0" marR="0">
                        <a:lnSpc>
                          <a:spcPct val="115000"/>
                        </a:lnSpc>
                        <a:spcBef>
                          <a:spcPts val="0"/>
                        </a:spcBef>
                        <a:spcAft>
                          <a:spcPts val="0"/>
                        </a:spcAft>
                      </a:pPr>
                      <a:endParaRPr lang="en-US" sz="1400" b="0" baseline="0" dirty="0">
                        <a:solidFill>
                          <a:srgbClr val="000000"/>
                        </a:solidFill>
                        <a:effectLst/>
                        <a:latin typeface="Century Gothic"/>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marL="0" marR="0">
                        <a:lnSpc>
                          <a:spcPct val="115000"/>
                        </a:lnSpc>
                        <a:spcBef>
                          <a:spcPts val="0"/>
                        </a:spcBef>
                        <a:spcAft>
                          <a:spcPts val="0"/>
                        </a:spcAft>
                      </a:pPr>
                      <a:endParaRPr lang="en-US" sz="1400" b="0" baseline="0" dirty="0">
                        <a:solidFill>
                          <a:srgbClr val="000000"/>
                        </a:solidFill>
                        <a:effectLst/>
                        <a:latin typeface="Century Gothic"/>
                        <a:ea typeface="Calibri" panose="020F0502020204030204" pitchFamily="34" charset="0"/>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469190947"/>
                  </a:ext>
                </a:extLst>
              </a:tr>
              <a:tr h="467848">
                <a:tc>
                  <a:txBody>
                    <a:bodyPr/>
                    <a:lstStyle/>
                    <a:p>
                      <a:pPr marL="0" marR="0" algn="ctr">
                        <a:lnSpc>
                          <a:spcPct val="115000"/>
                        </a:lnSpc>
                        <a:spcBef>
                          <a:spcPts val="0"/>
                        </a:spcBef>
                        <a:spcAft>
                          <a:spcPts val="0"/>
                        </a:spcAft>
                      </a:pPr>
                      <a:r>
                        <a:rPr lang="en-US" sz="1400" b="0" strike="sngStrike" baseline="0" dirty="0">
                          <a:solidFill>
                            <a:srgbClr val="000000"/>
                          </a:solidFill>
                          <a:effectLst/>
                          <a:latin typeface="Century Gothic"/>
                          <a:ea typeface="Times New Roman" panose="02020603050405020304" pitchFamily="18" charset="0"/>
                          <a:cs typeface="Times New Roman"/>
                        </a:rPr>
                        <a:t>Session 3</a:t>
                      </a:r>
                    </a:p>
                    <a:p>
                      <a:pPr marL="0" marR="0" indent="0" algn="ctr" defTabSz="914400" rtl="0" eaLnBrk="1" fontAlgn="auto" latinLnBrk="0" hangingPunct="1">
                        <a:lnSpc>
                          <a:spcPct val="115000"/>
                        </a:lnSpc>
                        <a:spcBef>
                          <a:spcPts val="0"/>
                        </a:spcBef>
                        <a:spcAft>
                          <a:spcPts val="0"/>
                        </a:spcAft>
                        <a:buClrTx/>
                        <a:buSzTx/>
                        <a:buFontTx/>
                        <a:buNone/>
                        <a:tabLst/>
                        <a:defRPr/>
                      </a:pPr>
                      <a:r>
                        <a:rPr lang="en-US" sz="1400" b="0" i="1" strike="sngStrike" baseline="0" dirty="0">
                          <a:solidFill>
                            <a:srgbClr val="000000"/>
                          </a:solidFill>
                          <a:effectLst/>
                          <a:latin typeface="Century Gothic"/>
                          <a:ea typeface="Times New Roman" panose="02020603050405020304" pitchFamily="18" charset="0"/>
                          <a:cs typeface="Times New Roman"/>
                        </a:rPr>
                        <a:t>2/5/21 1:30 -3pm</a:t>
                      </a:r>
                      <a:endParaRPr lang="en-US" sz="1400" b="0" strike="sngStrike" baseline="0">
                        <a:solidFill>
                          <a:srgbClr val="000000"/>
                        </a:solidFill>
                        <a:effectLst/>
                        <a:latin typeface="Century Gothic"/>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marL="0" marR="222885" lvl="0">
                        <a:spcBef>
                          <a:spcPts val="0"/>
                        </a:spcBef>
                        <a:spcAft>
                          <a:spcPts val="0"/>
                        </a:spcAft>
                        <a:buNone/>
                      </a:pPr>
                      <a:r>
                        <a:rPr lang="en-US" sz="1400" b="0" i="0" strike="sngStrike" kern="1200" dirty="0">
                          <a:solidFill>
                            <a:schemeClr val="tx1"/>
                          </a:solidFill>
                          <a:effectLst/>
                          <a:latin typeface="Century Gothic"/>
                          <a:ea typeface="+mn-ea"/>
                          <a:cs typeface="+mn-cs"/>
                        </a:rPr>
                        <a:t>Discussion of housing financing models (LIHTC, HTF, capitalized operating reserves, 811, integrated models, QAP, impact funds, hospital investment) and funding mechanisms for integrated PSH.  Revisiting goals and purpose of the Workgroup and presenting draft summary of recommendations/feedback for comment.  Sensitivity analysis discussion. </a:t>
                      </a:r>
                      <a:endParaRPr lang="en-US" sz="1400" b="0" strike="sngStrike">
                        <a:latin typeface="Century Gothic"/>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7542836"/>
                  </a:ext>
                </a:extLst>
              </a:tr>
              <a:tr h="269012">
                <a:tc>
                  <a:txBody>
                    <a:bodyPr/>
                    <a:lstStyle/>
                    <a:p>
                      <a:pPr marL="0" marR="0">
                        <a:lnSpc>
                          <a:spcPct val="115000"/>
                        </a:lnSpc>
                        <a:spcBef>
                          <a:spcPts val="0"/>
                        </a:spcBef>
                        <a:spcAft>
                          <a:spcPts val="0"/>
                        </a:spcAft>
                      </a:pPr>
                      <a:endParaRPr lang="en-US" sz="1400" b="0" baseline="0" dirty="0">
                        <a:solidFill>
                          <a:srgbClr val="000000"/>
                        </a:solidFill>
                        <a:effectLst/>
                        <a:latin typeface="Century Gothic"/>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marL="0" marR="0">
                        <a:lnSpc>
                          <a:spcPct val="115000"/>
                        </a:lnSpc>
                        <a:spcBef>
                          <a:spcPts val="0"/>
                        </a:spcBef>
                        <a:spcAft>
                          <a:spcPts val="0"/>
                        </a:spcAft>
                      </a:pPr>
                      <a:endParaRPr lang="en-US" sz="1400" b="0" baseline="0" dirty="0">
                        <a:solidFill>
                          <a:srgbClr val="000000"/>
                        </a:solidFill>
                        <a:effectLst/>
                        <a:latin typeface="Century Gothic"/>
                        <a:ea typeface="Calibri" panose="020F0502020204030204" pitchFamily="34" charset="0"/>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352650941"/>
                  </a:ext>
                </a:extLst>
              </a:tr>
              <a:tr h="538026">
                <a:tc>
                  <a:txBody>
                    <a:bodyPr/>
                    <a:lstStyle/>
                    <a:p>
                      <a:pPr marL="0" marR="0" algn="ctr">
                        <a:lnSpc>
                          <a:spcPct val="115000"/>
                        </a:lnSpc>
                        <a:spcBef>
                          <a:spcPts val="0"/>
                        </a:spcBef>
                        <a:spcAft>
                          <a:spcPts val="0"/>
                        </a:spcAft>
                      </a:pPr>
                      <a:r>
                        <a:rPr lang="en-US" sz="1400" b="0" baseline="0" dirty="0">
                          <a:solidFill>
                            <a:srgbClr val="000000"/>
                          </a:solidFill>
                          <a:effectLst/>
                          <a:latin typeface="Century Gothic"/>
                          <a:ea typeface="Times New Roman" panose="02020603050405020304" pitchFamily="18" charset="0"/>
                          <a:cs typeface="Times New Roman"/>
                        </a:rPr>
                        <a:t>Session 4</a:t>
                      </a:r>
                    </a:p>
                    <a:p>
                      <a:pPr marL="0" marR="0" indent="0" algn="ctr" defTabSz="914400" rtl="0" eaLnBrk="1" fontAlgn="auto" latinLnBrk="0" hangingPunct="1">
                        <a:lnSpc>
                          <a:spcPct val="115000"/>
                        </a:lnSpc>
                        <a:spcBef>
                          <a:spcPts val="0"/>
                        </a:spcBef>
                        <a:spcAft>
                          <a:spcPts val="0"/>
                        </a:spcAft>
                        <a:buClrTx/>
                        <a:buSzTx/>
                        <a:buFontTx/>
                        <a:buNone/>
                        <a:tabLst/>
                        <a:defRPr/>
                      </a:pPr>
                      <a:r>
                        <a:rPr lang="en-US" sz="1400" b="0" i="1" baseline="0" dirty="0">
                          <a:solidFill>
                            <a:srgbClr val="000000"/>
                          </a:solidFill>
                          <a:effectLst/>
                          <a:latin typeface="Century Gothic"/>
                          <a:ea typeface="Times New Roman" panose="02020603050405020304" pitchFamily="18" charset="0"/>
                          <a:cs typeface="Times New Roman"/>
                        </a:rPr>
                        <a:t>3/5/21 1:30 -3pm</a:t>
                      </a:r>
                      <a:endParaRPr lang="en-US" sz="1400" b="0" baseline="0">
                        <a:solidFill>
                          <a:srgbClr val="000000"/>
                        </a:solidFill>
                        <a:effectLst/>
                        <a:latin typeface="Century Gothic"/>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a:lnSpc>
                          <a:spcPct val="114999"/>
                        </a:lnSpc>
                        <a:spcBef>
                          <a:spcPts val="0"/>
                        </a:spcBef>
                        <a:spcAft>
                          <a:spcPts val="0"/>
                        </a:spcAft>
                        <a:buNone/>
                      </a:pPr>
                      <a:r>
                        <a:rPr lang="en-US" sz="1400" b="0" i="0" u="none" strike="noStrike" baseline="0" noProof="0" dirty="0">
                          <a:effectLst/>
                          <a:latin typeface="Century Gothic"/>
                        </a:rPr>
                        <a:t>Re-visiting the cost matrix from session 3, brainstorm of funding resources, structured </a:t>
                      </a:r>
                      <a:r>
                        <a:rPr lang="en-US" sz="1400" b="0" i="0" u="none" strike="noStrike" baseline="0" noProof="0">
                          <a:effectLst/>
                          <a:latin typeface="Century Gothic"/>
                        </a:rPr>
                        <a:t>initiatives (interagency process, consolidated RFPS, MOUs between agencies). </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4144420"/>
                  </a:ext>
                </a:extLst>
              </a:tr>
              <a:tr h="269012">
                <a:tc>
                  <a:txBody>
                    <a:bodyPr/>
                    <a:lstStyle/>
                    <a:p>
                      <a:pPr marL="0" marR="0">
                        <a:lnSpc>
                          <a:spcPct val="115000"/>
                        </a:lnSpc>
                        <a:spcBef>
                          <a:spcPts val="0"/>
                        </a:spcBef>
                        <a:spcAft>
                          <a:spcPts val="0"/>
                        </a:spcAft>
                      </a:pPr>
                      <a:endParaRPr lang="en-US" sz="1400" baseline="0" dirty="0">
                        <a:solidFill>
                          <a:srgbClr val="000000"/>
                        </a:solidFill>
                        <a:effectLst/>
                        <a:latin typeface="Century Gothic"/>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nSpc>
                          <a:spcPct val="115000"/>
                        </a:lnSpc>
                        <a:spcBef>
                          <a:spcPts val="0"/>
                        </a:spcBef>
                        <a:spcAft>
                          <a:spcPts val="0"/>
                        </a:spcAft>
                      </a:pPr>
                      <a:endParaRPr lang="en-US" sz="1400" baseline="0" dirty="0">
                        <a:solidFill>
                          <a:srgbClr val="000000"/>
                        </a:solidFill>
                        <a:effectLst/>
                        <a:latin typeface="Century Gothic"/>
                        <a:ea typeface="Calibri" panose="020F0502020204030204" pitchFamily="34" charset="0"/>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063600811"/>
                  </a:ext>
                </a:extLst>
              </a:tr>
              <a:tr h="573689">
                <a:tc>
                  <a:txBody>
                    <a:bodyPr/>
                    <a:lstStyle/>
                    <a:p>
                      <a:pPr marL="0" marR="0" algn="ctr">
                        <a:lnSpc>
                          <a:spcPct val="115000"/>
                        </a:lnSpc>
                        <a:spcBef>
                          <a:spcPts val="0"/>
                        </a:spcBef>
                        <a:spcAft>
                          <a:spcPts val="0"/>
                        </a:spcAft>
                      </a:pPr>
                      <a:r>
                        <a:rPr lang="en-US" sz="1400" baseline="0" dirty="0">
                          <a:solidFill>
                            <a:srgbClr val="000000"/>
                          </a:solidFill>
                          <a:effectLst/>
                          <a:latin typeface="Century Gothic"/>
                          <a:ea typeface="Times New Roman" panose="02020603050405020304" pitchFamily="18" charset="0"/>
                          <a:cs typeface="Times New Roman"/>
                        </a:rPr>
                        <a:t>Session 5</a:t>
                      </a:r>
                    </a:p>
                    <a:p>
                      <a:pPr marL="0" marR="0" indent="0" algn="ctr" defTabSz="914400" rtl="0" eaLnBrk="1" fontAlgn="auto" latinLnBrk="0" hangingPunct="1">
                        <a:lnSpc>
                          <a:spcPct val="115000"/>
                        </a:lnSpc>
                        <a:spcBef>
                          <a:spcPts val="0"/>
                        </a:spcBef>
                        <a:spcAft>
                          <a:spcPts val="0"/>
                        </a:spcAft>
                        <a:buClrTx/>
                        <a:buSzTx/>
                        <a:buFontTx/>
                        <a:buNone/>
                        <a:tabLst/>
                        <a:defRPr/>
                      </a:pPr>
                      <a:r>
                        <a:rPr lang="en-US" sz="1400" i="1" baseline="0" dirty="0">
                          <a:solidFill>
                            <a:srgbClr val="000000"/>
                          </a:solidFill>
                          <a:effectLst/>
                          <a:latin typeface="Century Gothic"/>
                          <a:ea typeface="Times New Roman" panose="02020603050405020304" pitchFamily="18" charset="0"/>
                          <a:cs typeface="Times New Roman"/>
                        </a:rPr>
                        <a:t>4/2/21 1:30 -3pm</a:t>
                      </a:r>
                      <a:endParaRPr lang="en-US" sz="1400" baseline="0">
                        <a:solidFill>
                          <a:srgbClr val="000000"/>
                        </a:solidFill>
                        <a:effectLst/>
                        <a:latin typeface="Century Gothic"/>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aseline="0" dirty="0">
                          <a:solidFill>
                            <a:srgbClr val="000000"/>
                          </a:solidFill>
                          <a:effectLst/>
                          <a:latin typeface="Century Gothic"/>
                          <a:ea typeface="Times New Roman" panose="02020603050405020304" pitchFamily="18" charset="0"/>
                          <a:cs typeface="Times New Roman"/>
                        </a:rPr>
                        <a:t> Final draft of plan and recommendations for unit creation including targets, timelines and evaluation metrics. Discussion of integration with broader system re-design efforts.</a:t>
                      </a:r>
                      <a:endParaRPr lang="en-US" sz="1400" baseline="0">
                        <a:solidFill>
                          <a:srgbClr val="000000"/>
                        </a:solidFill>
                        <a:effectLst/>
                        <a:latin typeface="Century Gothic"/>
                        <a:ea typeface="Calibri" panose="020F0502020204030204" pitchFamily="34" charset="0"/>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9664466"/>
                  </a:ext>
                </a:extLst>
              </a:tr>
            </a:tbl>
          </a:graphicData>
        </a:graphic>
      </p:graphicFrame>
      <p:sp>
        <p:nvSpPr>
          <p:cNvPr id="3" name="TextBox 2">
            <a:extLst>
              <a:ext uri="{FF2B5EF4-FFF2-40B4-BE49-F238E27FC236}">
                <a16:creationId xmlns:a16="http://schemas.microsoft.com/office/drawing/2014/main" id="{1D617006-4F61-4FA0-AD91-F84C387ABB50}"/>
              </a:ext>
            </a:extLst>
          </p:cNvPr>
          <p:cNvSpPr txBox="1"/>
          <p:nvPr/>
        </p:nvSpPr>
        <p:spPr>
          <a:xfrm>
            <a:off x="12082818" y="342786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entury Gothic"/>
            </a:endParaRPr>
          </a:p>
        </p:txBody>
      </p:sp>
    </p:spTree>
    <p:extLst>
      <p:ext uri="{BB962C8B-B14F-4D97-AF65-F5344CB8AC3E}">
        <p14:creationId xmlns:p14="http://schemas.microsoft.com/office/powerpoint/2010/main" val="2606351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olls of blueprints">
            <a:extLst>
              <a:ext uri="{FF2B5EF4-FFF2-40B4-BE49-F238E27FC236}">
                <a16:creationId xmlns:a16="http://schemas.microsoft.com/office/drawing/2014/main" id="{CE9D70F9-ABD9-4475-A9DA-C2AABFC2B47E}"/>
              </a:ext>
            </a:extLst>
          </p:cNvPr>
          <p:cNvPicPr>
            <a:picLocks noChangeAspect="1"/>
          </p:cNvPicPr>
          <p:nvPr/>
        </p:nvPicPr>
        <p:blipFill rotWithShape="1">
          <a:blip r:embed="rId2"/>
          <a:srcRect l="54950" r="-3" b="-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8A7B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67E5FF4-33C6-4A9C-A8A2-6B822B89D6E0}"/>
              </a:ext>
            </a:extLst>
          </p:cNvPr>
          <p:cNvSpPr txBox="1"/>
          <p:nvPr/>
        </p:nvSpPr>
        <p:spPr>
          <a:xfrm>
            <a:off x="4999074" y="1038447"/>
            <a:ext cx="639371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Century Gothic"/>
              </a:rPr>
              <a:t>Questions, Comments or Feedback from Previous Sessions?</a:t>
            </a:r>
            <a:endParaRPr lang="en-US" sz="2000"/>
          </a:p>
        </p:txBody>
      </p:sp>
      <p:sp>
        <p:nvSpPr>
          <p:cNvPr id="3" name="TextBox 2">
            <a:extLst>
              <a:ext uri="{FF2B5EF4-FFF2-40B4-BE49-F238E27FC236}">
                <a16:creationId xmlns:a16="http://schemas.microsoft.com/office/drawing/2014/main" id="{C1475ABE-9BC7-48DD-A7B6-BCF9608F7611}"/>
              </a:ext>
            </a:extLst>
          </p:cNvPr>
          <p:cNvSpPr txBox="1"/>
          <p:nvPr/>
        </p:nvSpPr>
        <p:spPr>
          <a:xfrm>
            <a:off x="5221694" y="2412926"/>
            <a:ext cx="61367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67751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Re-visiting the Cost Matrix</a:t>
            </a:r>
            <a:endParaRPr lang="en-US" sz="3200" kern="1200" dirty="0">
              <a:solidFill>
                <a:schemeClr val="bg1"/>
              </a:solidFill>
              <a:latin typeface="+mj-lt"/>
              <a:ea typeface="+mj-ea"/>
              <a:cs typeface="+mj-cs"/>
            </a:endParaRPr>
          </a:p>
        </p:txBody>
      </p:sp>
      <p:pic>
        <p:nvPicPr>
          <p:cNvPr id="3" name="Picture 4" descr="Graphical user interface, application&#10;&#10;Description automatically generated">
            <a:extLst>
              <a:ext uri="{FF2B5EF4-FFF2-40B4-BE49-F238E27FC236}">
                <a16:creationId xmlns:a16="http://schemas.microsoft.com/office/drawing/2014/main" id="{1C291B23-D117-48CA-8B3F-8C7F25BE0CDD}"/>
              </a:ext>
            </a:extLst>
          </p:cNvPr>
          <p:cNvPicPr>
            <a:picLocks noChangeAspect="1"/>
          </p:cNvPicPr>
          <p:nvPr/>
        </p:nvPicPr>
        <p:blipFill rotWithShape="1">
          <a:blip r:embed="rId2"/>
          <a:srcRect t="-261" r="72464" b="22190"/>
          <a:stretch/>
        </p:blipFill>
        <p:spPr>
          <a:xfrm>
            <a:off x="2760777" y="1506838"/>
            <a:ext cx="6497786" cy="5141940"/>
          </a:xfrm>
          <a:prstGeom prst="rect">
            <a:avLst/>
          </a:prstGeom>
        </p:spPr>
      </p:pic>
    </p:spTree>
    <p:extLst>
      <p:ext uri="{BB962C8B-B14F-4D97-AF65-F5344CB8AC3E}">
        <p14:creationId xmlns:p14="http://schemas.microsoft.com/office/powerpoint/2010/main" val="13614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712E-A463-4681-9D30-113BA46808B7}"/>
              </a:ext>
            </a:extLst>
          </p:cNvPr>
          <p:cNvSpPr>
            <a:spLocks noGrp="1"/>
          </p:cNvSpPr>
          <p:nvPr>
            <p:ph type="title"/>
          </p:nvPr>
        </p:nvSpPr>
        <p:spPr>
          <a:xfrm>
            <a:off x="435634" y="393880"/>
            <a:ext cx="10515600" cy="448545"/>
          </a:xfrm>
        </p:spPr>
        <p:txBody>
          <a:bodyPr>
            <a:normAutofit fontScale="90000"/>
          </a:bodyPr>
          <a:lstStyle/>
          <a:p>
            <a:r>
              <a:rPr lang="en-US" dirty="0">
                <a:latin typeface="Century Gothic"/>
                <a:cs typeface="Calibri Light"/>
              </a:rPr>
              <a:t>Discussion of Funding Resources</a:t>
            </a:r>
            <a:endParaRPr lang="en-US">
              <a:latin typeface="Century Gothic"/>
            </a:endParaRPr>
          </a:p>
        </p:txBody>
      </p:sp>
      <p:graphicFrame>
        <p:nvGraphicFramePr>
          <p:cNvPr id="5" name="Table 4">
            <a:extLst>
              <a:ext uri="{FF2B5EF4-FFF2-40B4-BE49-F238E27FC236}">
                <a16:creationId xmlns:a16="http://schemas.microsoft.com/office/drawing/2014/main" id="{99E4C919-2F08-4699-A38C-291D0723DE4B}"/>
              </a:ext>
            </a:extLst>
          </p:cNvPr>
          <p:cNvGraphicFramePr>
            <a:graphicFrameLocks noGrp="1"/>
          </p:cNvGraphicFramePr>
          <p:nvPr>
            <p:extLst>
              <p:ext uri="{D42A27DB-BD31-4B8C-83A1-F6EECF244321}">
                <p14:modId xmlns:p14="http://schemas.microsoft.com/office/powerpoint/2010/main" val="118911896"/>
              </p:ext>
            </p:extLst>
          </p:nvPr>
        </p:nvGraphicFramePr>
        <p:xfrm>
          <a:off x="301924" y="1322717"/>
          <a:ext cx="11354004" cy="4807378"/>
        </p:xfrm>
        <a:graphic>
          <a:graphicData uri="http://schemas.openxmlformats.org/drawingml/2006/table">
            <a:tbl>
              <a:tblPr firstRow="1" firstCol="1" bandRow="1">
                <a:tableStyleId>{5C22544A-7EE6-4342-B048-85BDC9FD1C3A}</a:tableStyleId>
              </a:tblPr>
              <a:tblGrid>
                <a:gridCol w="3783858">
                  <a:extLst>
                    <a:ext uri="{9D8B030D-6E8A-4147-A177-3AD203B41FA5}">
                      <a16:colId xmlns:a16="http://schemas.microsoft.com/office/drawing/2014/main" val="1040243901"/>
                    </a:ext>
                  </a:extLst>
                </a:gridCol>
                <a:gridCol w="3785073">
                  <a:extLst>
                    <a:ext uri="{9D8B030D-6E8A-4147-A177-3AD203B41FA5}">
                      <a16:colId xmlns:a16="http://schemas.microsoft.com/office/drawing/2014/main" val="696743407"/>
                    </a:ext>
                  </a:extLst>
                </a:gridCol>
                <a:gridCol w="3785073">
                  <a:extLst>
                    <a:ext uri="{9D8B030D-6E8A-4147-A177-3AD203B41FA5}">
                      <a16:colId xmlns:a16="http://schemas.microsoft.com/office/drawing/2014/main" val="3436663305"/>
                    </a:ext>
                  </a:extLst>
                </a:gridCol>
              </a:tblGrid>
              <a:tr h="714982">
                <a:tc>
                  <a:txBody>
                    <a:bodyPr/>
                    <a:lstStyle/>
                    <a:p>
                      <a:pPr>
                        <a:spcAft>
                          <a:spcPts val="0"/>
                        </a:spcAft>
                      </a:pPr>
                      <a:r>
                        <a:rPr lang="en-US" sz="2400" dirty="0">
                          <a:effectLst/>
                        </a:rPr>
                        <a:t>   CAPITAL                                   </a:t>
                      </a:r>
                    </a:p>
                    <a:p>
                      <a:pPr>
                        <a:spcAft>
                          <a:spcPts val="0"/>
                        </a:spcAft>
                      </a:pPr>
                      <a:endParaRPr lang="en-US" sz="2400" dirty="0">
                        <a:effectLst/>
                      </a:endParaRPr>
                    </a:p>
                  </a:txBody>
                  <a:tcPr marL="68580" marR="68580" marT="0" marB="0"/>
                </a:tc>
                <a:tc>
                  <a:txBody>
                    <a:bodyPr/>
                    <a:lstStyle/>
                    <a:p>
                      <a:pPr>
                        <a:spcAft>
                          <a:spcPts val="0"/>
                        </a:spcAft>
                      </a:pPr>
                      <a:r>
                        <a:rPr lang="en-US" sz="2400" dirty="0">
                          <a:effectLst/>
                        </a:rPr>
                        <a:t> Annual Amount Estimate</a:t>
                      </a:r>
                    </a:p>
                  </a:txBody>
                  <a:tcPr marL="68580" marR="68580" marT="0" marB="0"/>
                </a:tc>
                <a:tc>
                  <a:txBody>
                    <a:bodyPr/>
                    <a:lstStyle/>
                    <a:p>
                      <a:pPr>
                        <a:spcAft>
                          <a:spcPts val="0"/>
                        </a:spcAft>
                      </a:pPr>
                      <a:r>
                        <a:rPr lang="en-US" sz="2400" dirty="0">
                          <a:effectLst/>
                        </a:rPr>
                        <a:t>  Process</a:t>
                      </a:r>
                    </a:p>
                  </a:txBody>
                  <a:tcPr marL="68580" marR="68580" marT="0" marB="0"/>
                </a:tc>
                <a:extLst>
                  <a:ext uri="{0D108BD9-81ED-4DB2-BD59-A6C34878D82A}">
                    <a16:rowId xmlns:a16="http://schemas.microsoft.com/office/drawing/2014/main" val="2097455941"/>
                  </a:ext>
                </a:extLst>
              </a:tr>
              <a:tr h="530585">
                <a:tc>
                  <a:txBody>
                    <a:bodyPr/>
                    <a:lstStyle/>
                    <a:p>
                      <a:pPr>
                        <a:spcAft>
                          <a:spcPts val="0"/>
                        </a:spcAft>
                      </a:pPr>
                      <a:r>
                        <a:rPr lang="en-US" sz="2400" dirty="0">
                          <a:effectLst/>
                        </a:rPr>
                        <a:t>LIHTC -9%</a:t>
                      </a:r>
                    </a:p>
                  </a:txBody>
                  <a:tcPr marL="68580" marR="68580" marT="0" marB="0"/>
                </a:tc>
                <a:tc>
                  <a:txBody>
                    <a:bodyPr/>
                    <a:lstStyle/>
                    <a:p>
                      <a:pPr>
                        <a:spcAft>
                          <a:spcPts val="0"/>
                        </a:spcAft>
                      </a:pPr>
                      <a:endParaRPr lang="en-US" sz="2400" dirty="0">
                        <a:effectLst/>
                      </a:endParaRPr>
                    </a:p>
                  </a:txBody>
                  <a:tcPr marL="68580" marR="68580" marT="0" marB="0"/>
                </a:tc>
                <a:tc>
                  <a:txBody>
                    <a:bodyPr/>
                    <a:lstStyle/>
                    <a:p>
                      <a:pPr>
                        <a:spcAft>
                          <a:spcPts val="0"/>
                        </a:spcAft>
                      </a:pPr>
                      <a:endParaRPr lang="en-US" sz="2400" dirty="0">
                        <a:effectLst/>
                      </a:endParaRPr>
                    </a:p>
                  </a:txBody>
                  <a:tcPr marL="68580" marR="68580" marT="0" marB="0"/>
                </a:tc>
                <a:extLst>
                  <a:ext uri="{0D108BD9-81ED-4DB2-BD59-A6C34878D82A}">
                    <a16:rowId xmlns:a16="http://schemas.microsoft.com/office/drawing/2014/main" val="4152440154"/>
                  </a:ext>
                </a:extLst>
              </a:tr>
              <a:tr h="530585">
                <a:tc>
                  <a:txBody>
                    <a:bodyPr/>
                    <a:lstStyle/>
                    <a:p>
                      <a:pPr>
                        <a:spcAft>
                          <a:spcPts val="0"/>
                        </a:spcAft>
                      </a:pPr>
                      <a:r>
                        <a:rPr lang="en-US" sz="2400" dirty="0">
                          <a:effectLst/>
                        </a:rPr>
                        <a:t>LIHTC -4%</a:t>
                      </a:r>
                    </a:p>
                  </a:txBody>
                  <a:tcPr marL="68580" marR="68580" marT="0" marB="0"/>
                </a:tc>
                <a:tc>
                  <a:txBody>
                    <a:bodyPr/>
                    <a:lstStyle/>
                    <a:p>
                      <a:pPr>
                        <a:spcAft>
                          <a:spcPts val="0"/>
                        </a:spcAft>
                      </a:pPr>
                      <a:endParaRPr lang="en-US" sz="2400" dirty="0">
                        <a:effectLst/>
                      </a:endParaRPr>
                    </a:p>
                  </a:txBody>
                  <a:tcPr marL="68580" marR="68580" marT="0" marB="0"/>
                </a:tc>
                <a:tc>
                  <a:txBody>
                    <a:bodyPr/>
                    <a:lstStyle/>
                    <a:p>
                      <a:pPr>
                        <a:spcAft>
                          <a:spcPts val="0"/>
                        </a:spcAft>
                      </a:pPr>
                      <a:endParaRPr lang="en-US" sz="2400" dirty="0">
                        <a:effectLst/>
                      </a:endParaRPr>
                    </a:p>
                  </a:txBody>
                  <a:tcPr marL="68580" marR="68580" marT="0" marB="0"/>
                </a:tc>
                <a:extLst>
                  <a:ext uri="{0D108BD9-81ED-4DB2-BD59-A6C34878D82A}">
                    <a16:rowId xmlns:a16="http://schemas.microsoft.com/office/drawing/2014/main" val="2403087900"/>
                  </a:ext>
                </a:extLst>
              </a:tr>
              <a:tr h="530585">
                <a:tc>
                  <a:txBody>
                    <a:bodyPr/>
                    <a:lstStyle/>
                    <a:p>
                      <a:pPr>
                        <a:spcAft>
                          <a:spcPts val="0"/>
                        </a:spcAft>
                      </a:pPr>
                      <a:r>
                        <a:rPr lang="en-US" sz="2400" dirty="0">
                          <a:effectLst/>
                        </a:rPr>
                        <a:t>Housing Trust Fund</a:t>
                      </a:r>
                    </a:p>
                  </a:txBody>
                  <a:tcPr marL="68580" marR="68580" marT="0" marB="0"/>
                </a:tc>
                <a:tc>
                  <a:txBody>
                    <a:bodyPr/>
                    <a:lstStyle/>
                    <a:p>
                      <a:pPr>
                        <a:spcAft>
                          <a:spcPts val="0"/>
                        </a:spcAft>
                      </a:pPr>
                      <a:endParaRPr lang="en-US" sz="2400" dirty="0">
                        <a:effectLst/>
                      </a:endParaRPr>
                    </a:p>
                  </a:txBody>
                  <a:tcPr marL="68580" marR="68580" marT="0" marB="0"/>
                </a:tc>
                <a:tc>
                  <a:txBody>
                    <a:bodyPr/>
                    <a:lstStyle/>
                    <a:p>
                      <a:pPr>
                        <a:spcAft>
                          <a:spcPts val="0"/>
                        </a:spcAft>
                      </a:pPr>
                      <a:endParaRPr lang="en-US" sz="2400" dirty="0">
                        <a:effectLst/>
                      </a:endParaRPr>
                    </a:p>
                  </a:txBody>
                  <a:tcPr marL="68580" marR="68580" marT="0" marB="0"/>
                </a:tc>
                <a:extLst>
                  <a:ext uri="{0D108BD9-81ED-4DB2-BD59-A6C34878D82A}">
                    <a16:rowId xmlns:a16="http://schemas.microsoft.com/office/drawing/2014/main" val="3874306"/>
                  </a:ext>
                </a:extLst>
              </a:tr>
              <a:tr h="892348">
                <a:tc>
                  <a:txBody>
                    <a:bodyPr/>
                    <a:lstStyle/>
                    <a:p>
                      <a:pPr>
                        <a:spcAft>
                          <a:spcPts val="0"/>
                        </a:spcAft>
                      </a:pPr>
                      <a:r>
                        <a:rPr lang="en-US" sz="2400" dirty="0">
                          <a:effectLst/>
                        </a:rPr>
                        <a:t>Maine State Tax Credit</a:t>
                      </a:r>
                    </a:p>
                  </a:txBody>
                  <a:tcPr marL="68580" marR="68580" marT="0" marB="0"/>
                </a:tc>
                <a:tc>
                  <a:txBody>
                    <a:bodyPr/>
                    <a:lstStyle/>
                    <a:p>
                      <a:pPr>
                        <a:spcAft>
                          <a:spcPts val="0"/>
                        </a:spcAft>
                      </a:pPr>
                      <a:endParaRPr lang="en-US" sz="2400" dirty="0">
                        <a:effectLst/>
                      </a:endParaRPr>
                    </a:p>
                  </a:txBody>
                  <a:tcPr marL="68580" marR="68580" marT="0" marB="0"/>
                </a:tc>
                <a:tc>
                  <a:txBody>
                    <a:bodyPr/>
                    <a:lstStyle/>
                    <a:p>
                      <a:pPr>
                        <a:spcAft>
                          <a:spcPts val="0"/>
                        </a:spcAft>
                      </a:pPr>
                      <a:endParaRPr lang="en-US" sz="2400" dirty="0">
                        <a:effectLst/>
                      </a:endParaRPr>
                    </a:p>
                  </a:txBody>
                  <a:tcPr marL="68580" marR="68580" marT="0" marB="0"/>
                </a:tc>
                <a:extLst>
                  <a:ext uri="{0D108BD9-81ED-4DB2-BD59-A6C34878D82A}">
                    <a16:rowId xmlns:a16="http://schemas.microsoft.com/office/drawing/2014/main" val="1598969979"/>
                  </a:ext>
                </a:extLst>
              </a:tr>
              <a:tr h="530585">
                <a:tc>
                  <a:txBody>
                    <a:bodyPr/>
                    <a:lstStyle/>
                    <a:p>
                      <a:pPr lvl="0">
                        <a:spcAft>
                          <a:spcPts val="0"/>
                        </a:spcAft>
                        <a:buNone/>
                      </a:pPr>
                      <a:r>
                        <a:rPr lang="en-US" sz="2400" b="1" i="0" u="none" strike="noStrike" noProof="0" dirty="0">
                          <a:effectLst/>
                          <a:latin typeface="Calibri"/>
                        </a:rPr>
                        <a:t>CDBG and HOME</a:t>
                      </a:r>
                      <a:endParaRPr lang="en-US" dirty="0"/>
                    </a:p>
                  </a:txBody>
                  <a:tcPr marL="68580" marR="68580" marT="0" marB="0"/>
                </a:tc>
                <a:tc>
                  <a:txBody>
                    <a:bodyPr/>
                    <a:lstStyle/>
                    <a:p>
                      <a:pPr>
                        <a:spcAft>
                          <a:spcPts val="0"/>
                        </a:spcAft>
                      </a:pPr>
                      <a:endParaRPr lang="en-US" sz="2400" dirty="0">
                        <a:effectLst/>
                      </a:endParaRPr>
                    </a:p>
                  </a:txBody>
                  <a:tcPr marL="68580" marR="68580" marT="0" marB="0"/>
                </a:tc>
                <a:tc>
                  <a:txBody>
                    <a:bodyPr/>
                    <a:lstStyle/>
                    <a:p>
                      <a:pPr>
                        <a:spcAft>
                          <a:spcPts val="0"/>
                        </a:spcAft>
                      </a:pPr>
                      <a:endParaRPr lang="en-US" sz="2400" dirty="0">
                        <a:effectLst/>
                      </a:endParaRPr>
                    </a:p>
                  </a:txBody>
                  <a:tcPr marL="68580" marR="68580" marT="0" marB="0"/>
                </a:tc>
                <a:extLst>
                  <a:ext uri="{0D108BD9-81ED-4DB2-BD59-A6C34878D82A}">
                    <a16:rowId xmlns:a16="http://schemas.microsoft.com/office/drawing/2014/main" val="807042713"/>
                  </a:ext>
                </a:extLst>
              </a:tr>
              <a:tr h="530585">
                <a:tc>
                  <a:txBody>
                    <a:bodyPr/>
                    <a:lstStyle/>
                    <a:p>
                      <a:pPr>
                        <a:spcAft>
                          <a:spcPts val="0"/>
                        </a:spcAft>
                      </a:pPr>
                      <a:r>
                        <a:rPr lang="en-US" sz="2400" dirty="0">
                          <a:effectLst/>
                        </a:rPr>
                        <a:t>VASH</a:t>
                      </a:r>
                    </a:p>
                  </a:txBody>
                  <a:tcPr marL="68580" marR="68580" marT="0" marB="0"/>
                </a:tc>
                <a:tc>
                  <a:txBody>
                    <a:bodyPr/>
                    <a:lstStyle/>
                    <a:p>
                      <a:pPr>
                        <a:spcAft>
                          <a:spcPts val="0"/>
                        </a:spcAft>
                      </a:pPr>
                      <a:endParaRPr lang="en-US" sz="2400" dirty="0">
                        <a:effectLst/>
                      </a:endParaRPr>
                    </a:p>
                  </a:txBody>
                  <a:tcPr marL="68580" marR="68580" marT="0" marB="0"/>
                </a:tc>
                <a:tc>
                  <a:txBody>
                    <a:bodyPr/>
                    <a:lstStyle/>
                    <a:p>
                      <a:pPr>
                        <a:spcAft>
                          <a:spcPts val="0"/>
                        </a:spcAft>
                      </a:pPr>
                      <a:endParaRPr lang="en-US" sz="2400" dirty="0">
                        <a:effectLst/>
                      </a:endParaRPr>
                    </a:p>
                  </a:txBody>
                  <a:tcPr marL="68580" marR="68580" marT="0" marB="0"/>
                </a:tc>
                <a:extLst>
                  <a:ext uri="{0D108BD9-81ED-4DB2-BD59-A6C34878D82A}">
                    <a16:rowId xmlns:a16="http://schemas.microsoft.com/office/drawing/2014/main" val="2321655412"/>
                  </a:ext>
                </a:extLst>
              </a:tr>
              <a:tr h="530585">
                <a:tc>
                  <a:txBody>
                    <a:bodyPr/>
                    <a:lstStyle/>
                    <a:p>
                      <a:pPr>
                        <a:spcAft>
                          <a:spcPts val="0"/>
                        </a:spcAft>
                      </a:pPr>
                      <a:endParaRPr lang="en-US" sz="2400" dirty="0">
                        <a:effectLst/>
                      </a:endParaRPr>
                    </a:p>
                  </a:txBody>
                  <a:tcPr marL="68580" marR="68580" marT="0" marB="0"/>
                </a:tc>
                <a:tc>
                  <a:txBody>
                    <a:bodyPr/>
                    <a:lstStyle/>
                    <a:p>
                      <a:pPr>
                        <a:spcAft>
                          <a:spcPts val="0"/>
                        </a:spcAft>
                      </a:pPr>
                      <a:endParaRPr lang="en-US" sz="2400" dirty="0">
                        <a:effectLst/>
                      </a:endParaRPr>
                    </a:p>
                  </a:txBody>
                  <a:tcPr marL="68580" marR="68580" marT="0" marB="0"/>
                </a:tc>
                <a:tc>
                  <a:txBody>
                    <a:bodyPr/>
                    <a:lstStyle/>
                    <a:p>
                      <a:pPr>
                        <a:spcAft>
                          <a:spcPts val="0"/>
                        </a:spcAft>
                      </a:pPr>
                      <a:endParaRPr lang="en-US" sz="2400" dirty="0">
                        <a:effectLst/>
                      </a:endParaRPr>
                    </a:p>
                  </a:txBody>
                  <a:tcPr marL="68580" marR="68580" marT="0" marB="0"/>
                </a:tc>
                <a:extLst>
                  <a:ext uri="{0D108BD9-81ED-4DB2-BD59-A6C34878D82A}">
                    <a16:rowId xmlns:a16="http://schemas.microsoft.com/office/drawing/2014/main" val="539893157"/>
                  </a:ext>
                </a:extLst>
              </a:tr>
            </a:tbl>
          </a:graphicData>
        </a:graphic>
      </p:graphicFrame>
      <p:sp>
        <p:nvSpPr>
          <p:cNvPr id="8" name="TextBox 7">
            <a:extLst>
              <a:ext uri="{FF2B5EF4-FFF2-40B4-BE49-F238E27FC236}">
                <a16:creationId xmlns:a16="http://schemas.microsoft.com/office/drawing/2014/main" id="{C49D5D1A-FCE9-42B1-910C-166FBBA41274}"/>
              </a:ext>
            </a:extLst>
          </p:cNvPr>
          <p:cNvSpPr txBox="1"/>
          <p:nvPr/>
        </p:nvSpPr>
        <p:spPr>
          <a:xfrm>
            <a:off x="4724400" y="3200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t>
            </a:r>
          </a:p>
          <a:p>
            <a:r>
              <a:rPr lang="en-US"/>
              <a:t> </a:t>
            </a:r>
          </a:p>
        </p:txBody>
      </p:sp>
    </p:spTree>
    <p:extLst>
      <p:ext uri="{BB962C8B-B14F-4D97-AF65-F5344CB8AC3E}">
        <p14:creationId xmlns:p14="http://schemas.microsoft.com/office/powerpoint/2010/main" val="302164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712E-A463-4681-9D30-113BA46808B7}"/>
              </a:ext>
            </a:extLst>
          </p:cNvPr>
          <p:cNvSpPr>
            <a:spLocks noGrp="1"/>
          </p:cNvSpPr>
          <p:nvPr>
            <p:ph type="title"/>
          </p:nvPr>
        </p:nvSpPr>
        <p:spPr>
          <a:xfrm>
            <a:off x="435634" y="393880"/>
            <a:ext cx="10515600" cy="448545"/>
          </a:xfrm>
        </p:spPr>
        <p:txBody>
          <a:bodyPr>
            <a:normAutofit fontScale="90000"/>
          </a:bodyPr>
          <a:lstStyle/>
          <a:p>
            <a:r>
              <a:rPr lang="en-US" dirty="0">
                <a:latin typeface="Century Gothic"/>
                <a:cs typeface="Calibri Light"/>
              </a:rPr>
              <a:t>Discussion of Funding Resources</a:t>
            </a:r>
            <a:endParaRPr lang="en-US">
              <a:latin typeface="Century Gothic"/>
            </a:endParaRPr>
          </a:p>
        </p:txBody>
      </p:sp>
      <p:graphicFrame>
        <p:nvGraphicFramePr>
          <p:cNvPr id="6" name="Table 5">
            <a:extLst>
              <a:ext uri="{FF2B5EF4-FFF2-40B4-BE49-F238E27FC236}">
                <a16:creationId xmlns:a16="http://schemas.microsoft.com/office/drawing/2014/main" id="{C4610B8C-5585-4C29-BDD0-7405510A8959}"/>
              </a:ext>
            </a:extLst>
          </p:cNvPr>
          <p:cNvGraphicFramePr>
            <a:graphicFrameLocks noGrp="1"/>
          </p:cNvGraphicFramePr>
          <p:nvPr>
            <p:extLst>
              <p:ext uri="{D42A27DB-BD31-4B8C-83A1-F6EECF244321}">
                <p14:modId xmlns:p14="http://schemas.microsoft.com/office/powerpoint/2010/main" val="1308257011"/>
              </p:ext>
            </p:extLst>
          </p:nvPr>
        </p:nvGraphicFramePr>
        <p:xfrm>
          <a:off x="496000" y="1561956"/>
          <a:ext cx="11194367" cy="4199865"/>
        </p:xfrm>
        <a:graphic>
          <a:graphicData uri="http://schemas.openxmlformats.org/drawingml/2006/table">
            <a:tbl>
              <a:tblPr firstRow="1" firstCol="1" bandRow="1">
                <a:tableStyleId>{5C22544A-7EE6-4342-B048-85BDC9FD1C3A}</a:tableStyleId>
              </a:tblPr>
              <a:tblGrid>
                <a:gridCol w="3531140">
                  <a:extLst>
                    <a:ext uri="{9D8B030D-6E8A-4147-A177-3AD203B41FA5}">
                      <a16:colId xmlns:a16="http://schemas.microsoft.com/office/drawing/2014/main" val="84739719"/>
                    </a:ext>
                  </a:extLst>
                </a:gridCol>
                <a:gridCol w="3107987">
                  <a:extLst>
                    <a:ext uri="{9D8B030D-6E8A-4147-A177-3AD203B41FA5}">
                      <a16:colId xmlns:a16="http://schemas.microsoft.com/office/drawing/2014/main" val="2608976921"/>
                    </a:ext>
                  </a:extLst>
                </a:gridCol>
                <a:gridCol w="4555240">
                  <a:extLst>
                    <a:ext uri="{9D8B030D-6E8A-4147-A177-3AD203B41FA5}">
                      <a16:colId xmlns:a16="http://schemas.microsoft.com/office/drawing/2014/main" val="589045599"/>
                    </a:ext>
                  </a:extLst>
                </a:gridCol>
              </a:tblGrid>
              <a:tr h="846306">
                <a:tc>
                  <a:txBody>
                    <a:bodyPr/>
                    <a:lstStyle/>
                    <a:p>
                      <a:pPr algn="ctr">
                        <a:spcAft>
                          <a:spcPts val="0"/>
                        </a:spcAft>
                      </a:pPr>
                      <a:r>
                        <a:rPr lang="en-US" sz="2800" dirty="0">
                          <a:effectLst/>
                        </a:rPr>
                        <a:t>OPERATING       </a:t>
                      </a:r>
                    </a:p>
                  </a:txBody>
                  <a:tcPr marL="68580" marR="68580" marT="0" marB="0"/>
                </a:tc>
                <a:tc>
                  <a:txBody>
                    <a:bodyPr/>
                    <a:lstStyle/>
                    <a:p>
                      <a:pPr algn="ctr">
                        <a:spcAft>
                          <a:spcPts val="0"/>
                        </a:spcAft>
                      </a:pPr>
                      <a:r>
                        <a:rPr lang="en-US" sz="2800" dirty="0">
                          <a:effectLst/>
                        </a:rPr>
                        <a:t> Annual Amount Estimate</a:t>
                      </a:r>
                    </a:p>
                  </a:txBody>
                  <a:tcPr marL="68580" marR="68580" marT="0" marB="0"/>
                </a:tc>
                <a:tc>
                  <a:txBody>
                    <a:bodyPr/>
                    <a:lstStyle/>
                    <a:p>
                      <a:pPr algn="ctr">
                        <a:spcAft>
                          <a:spcPts val="0"/>
                        </a:spcAft>
                      </a:pPr>
                      <a:r>
                        <a:rPr lang="en-US" sz="2800" dirty="0">
                          <a:effectLst/>
                        </a:rPr>
                        <a:t>  Process</a:t>
                      </a:r>
                    </a:p>
                  </a:txBody>
                  <a:tcPr marL="68580" marR="68580" marT="0" marB="0"/>
                </a:tc>
                <a:extLst>
                  <a:ext uri="{0D108BD9-81ED-4DB2-BD59-A6C34878D82A}">
                    <a16:rowId xmlns:a16="http://schemas.microsoft.com/office/drawing/2014/main" val="2709450722"/>
                  </a:ext>
                </a:extLst>
              </a:tr>
              <a:tr h="1115477">
                <a:tc>
                  <a:txBody>
                    <a:bodyPr/>
                    <a:lstStyle/>
                    <a:p>
                      <a:pPr>
                        <a:spcAft>
                          <a:spcPts val="0"/>
                        </a:spcAft>
                      </a:pPr>
                      <a:r>
                        <a:rPr lang="en-US" sz="2800" dirty="0">
                          <a:effectLst/>
                        </a:rPr>
                        <a:t>Maine Housing PBV’s</a:t>
                      </a:r>
                    </a:p>
                  </a:txBody>
                  <a:tcPr marL="68580" marR="68580" marT="0" marB="0"/>
                </a:tc>
                <a:tc>
                  <a:txBody>
                    <a:bodyPr/>
                    <a:lstStyle/>
                    <a:p>
                      <a:pPr>
                        <a:spcAft>
                          <a:spcPts val="0"/>
                        </a:spcAft>
                      </a:pPr>
                      <a:endParaRPr lang="en-US" sz="2800" dirty="0">
                        <a:effectLst/>
                      </a:endParaRPr>
                    </a:p>
                  </a:txBody>
                  <a:tcPr marL="68580" marR="68580" marT="0" marB="0"/>
                </a:tc>
                <a:tc>
                  <a:txBody>
                    <a:bodyPr/>
                    <a:lstStyle/>
                    <a:p>
                      <a:pPr>
                        <a:spcAft>
                          <a:spcPts val="0"/>
                        </a:spcAft>
                      </a:pPr>
                      <a:endParaRPr lang="en-US" sz="2800" dirty="0">
                        <a:effectLst/>
                      </a:endParaRPr>
                    </a:p>
                  </a:txBody>
                  <a:tcPr marL="68580" marR="68580" marT="0" marB="0"/>
                </a:tc>
                <a:extLst>
                  <a:ext uri="{0D108BD9-81ED-4DB2-BD59-A6C34878D82A}">
                    <a16:rowId xmlns:a16="http://schemas.microsoft.com/office/drawing/2014/main" val="3379980108"/>
                  </a:ext>
                </a:extLst>
              </a:tr>
              <a:tr h="557737">
                <a:tc>
                  <a:txBody>
                    <a:bodyPr/>
                    <a:lstStyle/>
                    <a:p>
                      <a:pPr>
                        <a:spcAft>
                          <a:spcPts val="0"/>
                        </a:spcAft>
                      </a:pPr>
                      <a:r>
                        <a:rPr lang="en-US" sz="2800" dirty="0">
                          <a:effectLst/>
                        </a:rPr>
                        <a:t>PHA PVB’s</a:t>
                      </a:r>
                    </a:p>
                  </a:txBody>
                  <a:tcPr marL="68580" marR="68580" marT="0" marB="0"/>
                </a:tc>
                <a:tc>
                  <a:txBody>
                    <a:bodyPr/>
                    <a:lstStyle/>
                    <a:p>
                      <a:pPr>
                        <a:spcAft>
                          <a:spcPts val="0"/>
                        </a:spcAft>
                      </a:pPr>
                      <a:endParaRPr lang="en-US" sz="2800" dirty="0">
                        <a:effectLst/>
                      </a:endParaRPr>
                    </a:p>
                  </a:txBody>
                  <a:tcPr marL="68580" marR="68580" marT="0" marB="0"/>
                </a:tc>
                <a:tc>
                  <a:txBody>
                    <a:bodyPr/>
                    <a:lstStyle/>
                    <a:p>
                      <a:pPr>
                        <a:spcAft>
                          <a:spcPts val="0"/>
                        </a:spcAft>
                      </a:pPr>
                      <a:endParaRPr lang="en-US" sz="2800" dirty="0">
                        <a:effectLst/>
                      </a:endParaRPr>
                    </a:p>
                  </a:txBody>
                  <a:tcPr marL="68580" marR="68580" marT="0" marB="0"/>
                </a:tc>
                <a:extLst>
                  <a:ext uri="{0D108BD9-81ED-4DB2-BD59-A6C34878D82A}">
                    <a16:rowId xmlns:a16="http://schemas.microsoft.com/office/drawing/2014/main" val="2482391993"/>
                  </a:ext>
                </a:extLst>
              </a:tr>
              <a:tr h="557737">
                <a:tc>
                  <a:txBody>
                    <a:bodyPr/>
                    <a:lstStyle/>
                    <a:p>
                      <a:pPr>
                        <a:spcAft>
                          <a:spcPts val="0"/>
                        </a:spcAft>
                      </a:pPr>
                      <a:r>
                        <a:rPr lang="en-US" sz="2800" dirty="0">
                          <a:effectLst/>
                        </a:rPr>
                        <a:t>Subsidized Ops?</a:t>
                      </a:r>
                    </a:p>
                  </a:txBody>
                  <a:tcPr marL="68580" marR="68580" marT="0" marB="0"/>
                </a:tc>
                <a:tc>
                  <a:txBody>
                    <a:bodyPr/>
                    <a:lstStyle/>
                    <a:p>
                      <a:pPr>
                        <a:spcAft>
                          <a:spcPts val="0"/>
                        </a:spcAft>
                      </a:pPr>
                      <a:endParaRPr lang="en-US" sz="2800" dirty="0">
                        <a:effectLst/>
                      </a:endParaRPr>
                    </a:p>
                  </a:txBody>
                  <a:tcPr marL="68580" marR="68580" marT="0" marB="0"/>
                </a:tc>
                <a:tc>
                  <a:txBody>
                    <a:bodyPr/>
                    <a:lstStyle/>
                    <a:p>
                      <a:pPr>
                        <a:spcAft>
                          <a:spcPts val="0"/>
                        </a:spcAft>
                      </a:pPr>
                      <a:endParaRPr lang="en-US" sz="2800" dirty="0">
                        <a:effectLst/>
                      </a:endParaRPr>
                    </a:p>
                  </a:txBody>
                  <a:tcPr marL="68580" marR="68580" marT="0" marB="0"/>
                </a:tc>
                <a:extLst>
                  <a:ext uri="{0D108BD9-81ED-4DB2-BD59-A6C34878D82A}">
                    <a16:rowId xmlns:a16="http://schemas.microsoft.com/office/drawing/2014/main" val="2076680377"/>
                  </a:ext>
                </a:extLst>
              </a:tr>
              <a:tr h="557737">
                <a:tc>
                  <a:txBody>
                    <a:bodyPr/>
                    <a:lstStyle/>
                    <a:p>
                      <a:pPr>
                        <a:spcAft>
                          <a:spcPts val="0"/>
                        </a:spcAft>
                      </a:pPr>
                      <a:r>
                        <a:rPr lang="en-US" sz="2800" dirty="0">
                          <a:effectLst/>
                        </a:rPr>
                        <a:t>CDBG and HOME</a:t>
                      </a:r>
                    </a:p>
                  </a:txBody>
                  <a:tcPr marL="68580" marR="68580" marT="0" marB="0"/>
                </a:tc>
                <a:tc>
                  <a:txBody>
                    <a:bodyPr/>
                    <a:lstStyle/>
                    <a:p>
                      <a:pPr>
                        <a:spcAft>
                          <a:spcPts val="0"/>
                        </a:spcAft>
                      </a:pPr>
                      <a:endParaRPr lang="en-US" sz="2800" dirty="0">
                        <a:effectLst/>
                      </a:endParaRPr>
                    </a:p>
                  </a:txBody>
                  <a:tcPr marL="68580" marR="68580" marT="0" marB="0"/>
                </a:tc>
                <a:tc>
                  <a:txBody>
                    <a:bodyPr/>
                    <a:lstStyle/>
                    <a:p>
                      <a:pPr>
                        <a:spcAft>
                          <a:spcPts val="0"/>
                        </a:spcAft>
                      </a:pPr>
                      <a:endParaRPr lang="en-US" sz="2800" dirty="0">
                        <a:effectLst/>
                      </a:endParaRPr>
                    </a:p>
                  </a:txBody>
                  <a:tcPr marL="68580" marR="68580" marT="0" marB="0"/>
                </a:tc>
                <a:extLst>
                  <a:ext uri="{0D108BD9-81ED-4DB2-BD59-A6C34878D82A}">
                    <a16:rowId xmlns:a16="http://schemas.microsoft.com/office/drawing/2014/main" val="3751067005"/>
                  </a:ext>
                </a:extLst>
              </a:tr>
              <a:tr h="557737">
                <a:tc>
                  <a:txBody>
                    <a:bodyPr/>
                    <a:lstStyle/>
                    <a:p>
                      <a:pPr>
                        <a:spcAft>
                          <a:spcPts val="0"/>
                        </a:spcAft>
                      </a:pPr>
                      <a:r>
                        <a:rPr lang="en-US" sz="2800" dirty="0">
                          <a:effectLst/>
                        </a:rPr>
                        <a:t>VASH?</a:t>
                      </a:r>
                    </a:p>
                  </a:txBody>
                  <a:tcPr marL="68580" marR="68580" marT="0" marB="0"/>
                </a:tc>
                <a:tc>
                  <a:txBody>
                    <a:bodyPr/>
                    <a:lstStyle/>
                    <a:p>
                      <a:pPr>
                        <a:spcAft>
                          <a:spcPts val="0"/>
                        </a:spcAft>
                      </a:pPr>
                      <a:endParaRPr lang="en-US" sz="2800" dirty="0">
                        <a:effectLst/>
                      </a:endParaRPr>
                    </a:p>
                  </a:txBody>
                  <a:tcPr marL="68580" marR="68580" marT="0" marB="0"/>
                </a:tc>
                <a:tc>
                  <a:txBody>
                    <a:bodyPr/>
                    <a:lstStyle/>
                    <a:p>
                      <a:pPr>
                        <a:spcAft>
                          <a:spcPts val="0"/>
                        </a:spcAft>
                      </a:pPr>
                      <a:endParaRPr lang="en-US" sz="2800" dirty="0">
                        <a:effectLst/>
                      </a:endParaRPr>
                    </a:p>
                  </a:txBody>
                  <a:tcPr marL="68580" marR="68580" marT="0" marB="0"/>
                </a:tc>
                <a:extLst>
                  <a:ext uri="{0D108BD9-81ED-4DB2-BD59-A6C34878D82A}">
                    <a16:rowId xmlns:a16="http://schemas.microsoft.com/office/drawing/2014/main" val="4233008427"/>
                  </a:ext>
                </a:extLst>
              </a:tr>
            </a:tbl>
          </a:graphicData>
        </a:graphic>
      </p:graphicFrame>
    </p:spTree>
    <p:extLst>
      <p:ext uri="{BB962C8B-B14F-4D97-AF65-F5344CB8AC3E}">
        <p14:creationId xmlns:p14="http://schemas.microsoft.com/office/powerpoint/2010/main" val="369149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712E-A463-4681-9D30-113BA46808B7}"/>
              </a:ext>
            </a:extLst>
          </p:cNvPr>
          <p:cNvSpPr>
            <a:spLocks noGrp="1"/>
          </p:cNvSpPr>
          <p:nvPr>
            <p:ph type="title"/>
          </p:nvPr>
        </p:nvSpPr>
        <p:spPr>
          <a:xfrm>
            <a:off x="435634" y="393880"/>
            <a:ext cx="10515600" cy="448545"/>
          </a:xfrm>
        </p:spPr>
        <p:txBody>
          <a:bodyPr>
            <a:normAutofit fontScale="90000"/>
          </a:bodyPr>
          <a:lstStyle/>
          <a:p>
            <a:r>
              <a:rPr lang="en-US" dirty="0">
                <a:latin typeface="Century Gothic"/>
                <a:cs typeface="Calibri Light"/>
              </a:rPr>
              <a:t>Discussion of Funding Resources</a:t>
            </a:r>
            <a:endParaRPr lang="en-US">
              <a:latin typeface="Century Gothic"/>
            </a:endParaRPr>
          </a:p>
        </p:txBody>
      </p:sp>
      <p:graphicFrame>
        <p:nvGraphicFramePr>
          <p:cNvPr id="4" name="Table 3">
            <a:extLst>
              <a:ext uri="{FF2B5EF4-FFF2-40B4-BE49-F238E27FC236}">
                <a16:creationId xmlns:a16="http://schemas.microsoft.com/office/drawing/2014/main" id="{ACE1A767-E89E-48F6-B155-3C6DAD4FF5AF}"/>
              </a:ext>
            </a:extLst>
          </p:cNvPr>
          <p:cNvGraphicFramePr>
            <a:graphicFrameLocks noGrp="1"/>
          </p:cNvGraphicFramePr>
          <p:nvPr>
            <p:extLst>
              <p:ext uri="{D42A27DB-BD31-4B8C-83A1-F6EECF244321}">
                <p14:modId xmlns:p14="http://schemas.microsoft.com/office/powerpoint/2010/main" val="2212170040"/>
              </p:ext>
            </p:extLst>
          </p:nvPr>
        </p:nvGraphicFramePr>
        <p:xfrm>
          <a:off x="668529" y="1425946"/>
          <a:ext cx="10785534" cy="4399230"/>
        </p:xfrm>
        <a:graphic>
          <a:graphicData uri="http://schemas.openxmlformats.org/drawingml/2006/table">
            <a:tbl>
              <a:tblPr firstRow="1" firstCol="1" bandRow="1">
                <a:tableStyleId>{5C22544A-7EE6-4342-B048-85BDC9FD1C3A}</a:tableStyleId>
              </a:tblPr>
              <a:tblGrid>
                <a:gridCol w="3595178">
                  <a:extLst>
                    <a:ext uri="{9D8B030D-6E8A-4147-A177-3AD203B41FA5}">
                      <a16:colId xmlns:a16="http://schemas.microsoft.com/office/drawing/2014/main" val="976217251"/>
                    </a:ext>
                  </a:extLst>
                </a:gridCol>
                <a:gridCol w="3595178">
                  <a:extLst>
                    <a:ext uri="{9D8B030D-6E8A-4147-A177-3AD203B41FA5}">
                      <a16:colId xmlns:a16="http://schemas.microsoft.com/office/drawing/2014/main" val="616352539"/>
                    </a:ext>
                  </a:extLst>
                </a:gridCol>
                <a:gridCol w="3595178">
                  <a:extLst>
                    <a:ext uri="{9D8B030D-6E8A-4147-A177-3AD203B41FA5}">
                      <a16:colId xmlns:a16="http://schemas.microsoft.com/office/drawing/2014/main" val="3614417282"/>
                    </a:ext>
                  </a:extLst>
                </a:gridCol>
              </a:tblGrid>
              <a:tr h="846306">
                <a:tc>
                  <a:txBody>
                    <a:bodyPr/>
                    <a:lstStyle/>
                    <a:p>
                      <a:pPr algn="ctr">
                        <a:spcAft>
                          <a:spcPts val="0"/>
                        </a:spcAft>
                      </a:pPr>
                      <a:r>
                        <a:rPr lang="en-US" sz="2800" dirty="0">
                          <a:effectLst/>
                        </a:rPr>
                        <a:t>SERVICES</a:t>
                      </a:r>
                    </a:p>
                  </a:txBody>
                  <a:tcPr marL="68580" marR="68580" marT="0" marB="0"/>
                </a:tc>
                <a:tc>
                  <a:txBody>
                    <a:bodyPr/>
                    <a:lstStyle/>
                    <a:p>
                      <a:pPr algn="ctr">
                        <a:spcAft>
                          <a:spcPts val="0"/>
                        </a:spcAft>
                      </a:pPr>
                      <a:r>
                        <a:rPr lang="en-US" sz="2800" dirty="0">
                          <a:effectLst/>
                        </a:rPr>
                        <a:t> Annual Amount Estimate</a:t>
                      </a:r>
                    </a:p>
                  </a:txBody>
                  <a:tcPr marL="68580" marR="68580" marT="0" marB="0"/>
                </a:tc>
                <a:tc>
                  <a:txBody>
                    <a:bodyPr/>
                    <a:lstStyle/>
                    <a:p>
                      <a:pPr algn="ctr">
                        <a:spcAft>
                          <a:spcPts val="0"/>
                        </a:spcAft>
                      </a:pPr>
                      <a:r>
                        <a:rPr lang="en-US" sz="2800" dirty="0">
                          <a:effectLst/>
                        </a:rPr>
                        <a:t>  Process</a:t>
                      </a:r>
                    </a:p>
                  </a:txBody>
                  <a:tcPr marL="68580" marR="68580" marT="0" marB="0"/>
                </a:tc>
                <a:extLst>
                  <a:ext uri="{0D108BD9-81ED-4DB2-BD59-A6C34878D82A}">
                    <a16:rowId xmlns:a16="http://schemas.microsoft.com/office/drawing/2014/main" val="3514012560"/>
                  </a:ext>
                </a:extLst>
              </a:tr>
              <a:tr h="590965">
                <a:tc>
                  <a:txBody>
                    <a:bodyPr/>
                    <a:lstStyle/>
                    <a:p>
                      <a:pPr>
                        <a:spcAft>
                          <a:spcPts val="0"/>
                        </a:spcAft>
                      </a:pPr>
                      <a:r>
                        <a:rPr lang="en-US" sz="2800" dirty="0">
                          <a:effectLst/>
                        </a:rPr>
                        <a:t>Medicaid</a:t>
                      </a:r>
                    </a:p>
                  </a:txBody>
                  <a:tcPr marL="68580" marR="68580" marT="0" marB="0"/>
                </a:tc>
                <a:tc>
                  <a:txBody>
                    <a:bodyPr/>
                    <a:lstStyle/>
                    <a:p>
                      <a:pPr>
                        <a:spcAft>
                          <a:spcPts val="0"/>
                        </a:spcAft>
                      </a:pPr>
                      <a:endParaRPr lang="en-US" sz="2800" dirty="0">
                        <a:effectLst/>
                      </a:endParaRPr>
                    </a:p>
                  </a:txBody>
                  <a:tcPr marL="68580" marR="68580" marT="0" marB="0"/>
                </a:tc>
                <a:tc>
                  <a:txBody>
                    <a:bodyPr/>
                    <a:lstStyle/>
                    <a:p>
                      <a:pPr>
                        <a:spcAft>
                          <a:spcPts val="0"/>
                        </a:spcAft>
                      </a:pPr>
                      <a:endParaRPr lang="en-US" sz="2800" dirty="0">
                        <a:effectLst/>
                      </a:endParaRPr>
                    </a:p>
                  </a:txBody>
                  <a:tcPr marL="68580" marR="68580" marT="0" marB="0"/>
                </a:tc>
                <a:extLst>
                  <a:ext uri="{0D108BD9-81ED-4DB2-BD59-A6C34878D82A}">
                    <a16:rowId xmlns:a16="http://schemas.microsoft.com/office/drawing/2014/main" val="2345757759"/>
                  </a:ext>
                </a:extLst>
              </a:tr>
              <a:tr h="590965">
                <a:tc>
                  <a:txBody>
                    <a:bodyPr/>
                    <a:lstStyle/>
                    <a:p>
                      <a:pPr>
                        <a:spcAft>
                          <a:spcPts val="0"/>
                        </a:spcAft>
                      </a:pPr>
                      <a:r>
                        <a:rPr lang="en-US" sz="2800" dirty="0">
                          <a:effectLst/>
                        </a:rPr>
                        <a:t>RSC</a:t>
                      </a:r>
                    </a:p>
                  </a:txBody>
                  <a:tcPr marL="68580" marR="68580" marT="0" marB="0"/>
                </a:tc>
                <a:tc>
                  <a:txBody>
                    <a:bodyPr/>
                    <a:lstStyle/>
                    <a:p>
                      <a:pPr>
                        <a:spcAft>
                          <a:spcPts val="0"/>
                        </a:spcAft>
                      </a:pPr>
                      <a:endParaRPr lang="en-US" sz="2800" dirty="0">
                        <a:effectLst/>
                      </a:endParaRPr>
                    </a:p>
                  </a:txBody>
                  <a:tcPr marL="68580" marR="68580" marT="0" marB="0"/>
                </a:tc>
                <a:tc>
                  <a:txBody>
                    <a:bodyPr/>
                    <a:lstStyle/>
                    <a:p>
                      <a:pPr>
                        <a:spcAft>
                          <a:spcPts val="0"/>
                        </a:spcAft>
                      </a:pPr>
                      <a:endParaRPr lang="en-US" sz="2800" dirty="0">
                        <a:effectLst/>
                      </a:endParaRPr>
                    </a:p>
                  </a:txBody>
                  <a:tcPr marL="68580" marR="68580" marT="0" marB="0"/>
                </a:tc>
                <a:extLst>
                  <a:ext uri="{0D108BD9-81ED-4DB2-BD59-A6C34878D82A}">
                    <a16:rowId xmlns:a16="http://schemas.microsoft.com/office/drawing/2014/main" val="353297198"/>
                  </a:ext>
                </a:extLst>
              </a:tr>
              <a:tr h="590965">
                <a:tc>
                  <a:txBody>
                    <a:bodyPr/>
                    <a:lstStyle/>
                    <a:p>
                      <a:pPr>
                        <a:spcAft>
                          <a:spcPts val="0"/>
                        </a:spcAft>
                      </a:pPr>
                      <a:r>
                        <a:rPr lang="en-US" sz="2800" dirty="0">
                          <a:effectLst/>
                        </a:rPr>
                        <a:t>VA</a:t>
                      </a:r>
                    </a:p>
                  </a:txBody>
                  <a:tcPr marL="68580" marR="68580" marT="0" marB="0"/>
                </a:tc>
                <a:tc>
                  <a:txBody>
                    <a:bodyPr/>
                    <a:lstStyle/>
                    <a:p>
                      <a:pPr>
                        <a:spcAft>
                          <a:spcPts val="0"/>
                        </a:spcAft>
                      </a:pPr>
                      <a:endParaRPr lang="en-US" sz="2800" dirty="0">
                        <a:effectLst/>
                      </a:endParaRPr>
                    </a:p>
                  </a:txBody>
                  <a:tcPr marL="68580" marR="68580" marT="0" marB="0"/>
                </a:tc>
                <a:tc>
                  <a:txBody>
                    <a:bodyPr/>
                    <a:lstStyle/>
                    <a:p>
                      <a:pPr>
                        <a:spcAft>
                          <a:spcPts val="0"/>
                        </a:spcAft>
                      </a:pPr>
                      <a:endParaRPr lang="en-US" sz="2800" dirty="0">
                        <a:effectLst/>
                      </a:endParaRPr>
                    </a:p>
                  </a:txBody>
                  <a:tcPr marL="68580" marR="68580" marT="0" marB="0"/>
                </a:tc>
                <a:extLst>
                  <a:ext uri="{0D108BD9-81ED-4DB2-BD59-A6C34878D82A}">
                    <a16:rowId xmlns:a16="http://schemas.microsoft.com/office/drawing/2014/main" val="3230906132"/>
                  </a:ext>
                </a:extLst>
              </a:tr>
              <a:tr h="590965">
                <a:tc>
                  <a:txBody>
                    <a:bodyPr/>
                    <a:lstStyle/>
                    <a:p>
                      <a:pPr>
                        <a:spcAft>
                          <a:spcPts val="0"/>
                        </a:spcAft>
                      </a:pPr>
                      <a:r>
                        <a:rPr lang="en-US" sz="2800" dirty="0">
                          <a:effectLst/>
                        </a:rPr>
                        <a:t>CDBG</a:t>
                      </a:r>
                    </a:p>
                  </a:txBody>
                  <a:tcPr marL="68580" marR="68580" marT="0" marB="0"/>
                </a:tc>
                <a:tc>
                  <a:txBody>
                    <a:bodyPr/>
                    <a:lstStyle/>
                    <a:p>
                      <a:pPr>
                        <a:spcAft>
                          <a:spcPts val="0"/>
                        </a:spcAft>
                      </a:pPr>
                      <a:endParaRPr lang="en-US" sz="2800" dirty="0">
                        <a:effectLst/>
                      </a:endParaRPr>
                    </a:p>
                  </a:txBody>
                  <a:tcPr marL="68580" marR="68580" marT="0" marB="0"/>
                </a:tc>
                <a:tc>
                  <a:txBody>
                    <a:bodyPr/>
                    <a:lstStyle/>
                    <a:p>
                      <a:pPr>
                        <a:spcAft>
                          <a:spcPts val="0"/>
                        </a:spcAft>
                      </a:pPr>
                      <a:endParaRPr lang="en-US" sz="2800" dirty="0">
                        <a:effectLst/>
                      </a:endParaRPr>
                    </a:p>
                  </a:txBody>
                  <a:tcPr marL="68580" marR="68580" marT="0" marB="0"/>
                </a:tc>
                <a:extLst>
                  <a:ext uri="{0D108BD9-81ED-4DB2-BD59-A6C34878D82A}">
                    <a16:rowId xmlns:a16="http://schemas.microsoft.com/office/drawing/2014/main" val="3883682520"/>
                  </a:ext>
                </a:extLst>
              </a:tr>
              <a:tr h="590965">
                <a:tc>
                  <a:txBody>
                    <a:bodyPr/>
                    <a:lstStyle/>
                    <a:p>
                      <a:pPr>
                        <a:spcAft>
                          <a:spcPts val="0"/>
                        </a:spcAft>
                      </a:pPr>
                      <a:r>
                        <a:rPr lang="en-US" sz="2800" dirty="0">
                          <a:effectLst/>
                        </a:rPr>
                        <a:t>Maine HHS</a:t>
                      </a:r>
                    </a:p>
                  </a:txBody>
                  <a:tcPr marL="68580" marR="68580" marT="0" marB="0"/>
                </a:tc>
                <a:tc>
                  <a:txBody>
                    <a:bodyPr/>
                    <a:lstStyle/>
                    <a:p>
                      <a:pPr>
                        <a:spcAft>
                          <a:spcPts val="0"/>
                        </a:spcAft>
                      </a:pPr>
                      <a:endParaRPr lang="en-US" sz="2800" dirty="0">
                        <a:effectLst/>
                      </a:endParaRPr>
                    </a:p>
                  </a:txBody>
                  <a:tcPr marL="68580" marR="68580" marT="0" marB="0"/>
                </a:tc>
                <a:tc>
                  <a:txBody>
                    <a:bodyPr/>
                    <a:lstStyle/>
                    <a:p>
                      <a:pPr>
                        <a:spcAft>
                          <a:spcPts val="0"/>
                        </a:spcAft>
                      </a:pPr>
                      <a:endParaRPr lang="en-US" sz="2800" dirty="0">
                        <a:effectLst/>
                      </a:endParaRPr>
                    </a:p>
                  </a:txBody>
                  <a:tcPr marL="68580" marR="68580" marT="0" marB="0"/>
                </a:tc>
                <a:extLst>
                  <a:ext uri="{0D108BD9-81ED-4DB2-BD59-A6C34878D82A}">
                    <a16:rowId xmlns:a16="http://schemas.microsoft.com/office/drawing/2014/main" val="3175962042"/>
                  </a:ext>
                </a:extLst>
              </a:tr>
              <a:tr h="590965">
                <a:tc>
                  <a:txBody>
                    <a:bodyPr/>
                    <a:lstStyle/>
                    <a:p>
                      <a:pPr>
                        <a:spcAft>
                          <a:spcPts val="0"/>
                        </a:spcAft>
                      </a:pPr>
                      <a:endParaRPr lang="en-US" sz="2800" dirty="0">
                        <a:effectLst/>
                      </a:endParaRPr>
                    </a:p>
                  </a:txBody>
                  <a:tcPr marL="68580" marR="68580" marT="0" marB="0"/>
                </a:tc>
                <a:tc>
                  <a:txBody>
                    <a:bodyPr/>
                    <a:lstStyle/>
                    <a:p>
                      <a:pPr>
                        <a:spcAft>
                          <a:spcPts val="0"/>
                        </a:spcAft>
                      </a:pPr>
                      <a:endParaRPr lang="en-US" sz="2800" dirty="0">
                        <a:effectLst/>
                      </a:endParaRPr>
                    </a:p>
                  </a:txBody>
                  <a:tcPr marL="68580" marR="68580" marT="0" marB="0"/>
                </a:tc>
                <a:tc>
                  <a:txBody>
                    <a:bodyPr/>
                    <a:lstStyle/>
                    <a:p>
                      <a:pPr>
                        <a:spcAft>
                          <a:spcPts val="0"/>
                        </a:spcAft>
                      </a:pPr>
                      <a:endParaRPr lang="en-US" sz="2800" dirty="0">
                        <a:effectLst/>
                      </a:endParaRPr>
                    </a:p>
                  </a:txBody>
                  <a:tcPr marL="68580" marR="68580" marT="0" marB="0"/>
                </a:tc>
                <a:extLst>
                  <a:ext uri="{0D108BD9-81ED-4DB2-BD59-A6C34878D82A}">
                    <a16:rowId xmlns:a16="http://schemas.microsoft.com/office/drawing/2014/main" val="1897762750"/>
                  </a:ext>
                </a:extLst>
              </a:tr>
            </a:tbl>
          </a:graphicData>
        </a:graphic>
      </p:graphicFrame>
      <p:sp>
        <p:nvSpPr>
          <p:cNvPr id="5" name="TextBox 4">
            <a:extLst>
              <a:ext uri="{FF2B5EF4-FFF2-40B4-BE49-F238E27FC236}">
                <a16:creationId xmlns:a16="http://schemas.microsoft.com/office/drawing/2014/main" id="{0B27ABB4-4CA4-4968-AF46-585B81B020C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49697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3EDA-AC1D-460A-98A5-967A938ED2D5}"/>
              </a:ext>
            </a:extLst>
          </p:cNvPr>
          <p:cNvSpPr>
            <a:spLocks noGrp="1"/>
          </p:cNvSpPr>
          <p:nvPr>
            <p:ph type="title"/>
          </p:nvPr>
        </p:nvSpPr>
        <p:spPr>
          <a:xfrm>
            <a:off x="4965430" y="629268"/>
            <a:ext cx="6586491" cy="1286160"/>
          </a:xfrm>
        </p:spPr>
        <p:txBody>
          <a:bodyPr anchor="b">
            <a:normAutofit/>
          </a:bodyPr>
          <a:lstStyle/>
          <a:p>
            <a:r>
              <a:rPr lang="en-US" sz="3700">
                <a:latin typeface="Century Gothic"/>
                <a:cs typeface="Calibri Light"/>
              </a:rPr>
              <a:t>The Need for a Structured Initiative and Interagency Process</a:t>
            </a:r>
          </a:p>
        </p:txBody>
      </p:sp>
      <p:sp>
        <p:nvSpPr>
          <p:cNvPr id="3" name="Content Placeholder 2">
            <a:extLst>
              <a:ext uri="{FF2B5EF4-FFF2-40B4-BE49-F238E27FC236}">
                <a16:creationId xmlns:a16="http://schemas.microsoft.com/office/drawing/2014/main" id="{154C4F29-1848-4E97-B733-2EC897A0E005}"/>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2000" dirty="0">
                <a:latin typeface="Century Gothic"/>
                <a:cs typeface="Calibri"/>
              </a:rPr>
              <a:t>How does this work in other states (CT Interagency Council, NY ESSHI)?</a:t>
            </a:r>
          </a:p>
          <a:p>
            <a:r>
              <a:rPr lang="en-US" sz="2000" dirty="0">
                <a:latin typeface="Century Gothic"/>
                <a:cs typeface="Calibri"/>
              </a:rPr>
              <a:t>What can we learn for a similar structure in Maine?</a:t>
            </a:r>
          </a:p>
          <a:p>
            <a:r>
              <a:rPr lang="en-US" sz="2000" dirty="0">
                <a:latin typeface="Century Gothic"/>
                <a:cs typeface="Calibri"/>
              </a:rPr>
              <a:t>What do we need to get there?</a:t>
            </a:r>
          </a:p>
          <a:p>
            <a:endParaRPr lang="en-US" sz="2000">
              <a:latin typeface="Century Gothic"/>
              <a:cs typeface="Calibri"/>
            </a:endParaRPr>
          </a:p>
        </p:txBody>
      </p:sp>
      <p:pic>
        <p:nvPicPr>
          <p:cNvPr id="5" name="Picture 4" descr="White puzzle with one red piece">
            <a:extLst>
              <a:ext uri="{FF2B5EF4-FFF2-40B4-BE49-F238E27FC236}">
                <a16:creationId xmlns:a16="http://schemas.microsoft.com/office/drawing/2014/main" id="{6E153A57-C6F5-4273-A80A-55A35FAB10F9}"/>
              </a:ext>
            </a:extLst>
          </p:cNvPr>
          <p:cNvPicPr>
            <a:picLocks noChangeAspect="1"/>
          </p:cNvPicPr>
          <p:nvPr/>
        </p:nvPicPr>
        <p:blipFill rotWithShape="1">
          <a:blip r:embed="rId2"/>
          <a:srcRect l="31812" r="30166"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A32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080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SH">
      <a:dk1>
        <a:sysClr val="windowText" lastClr="000000"/>
      </a:dk1>
      <a:lt1>
        <a:srgbClr val="F2F2F2"/>
      </a:lt1>
      <a:dk2>
        <a:srgbClr val="44546A"/>
      </a:dk2>
      <a:lt2>
        <a:srgbClr val="F2F2F2"/>
      </a:lt2>
      <a:accent1>
        <a:srgbClr val="6C2080"/>
      </a:accent1>
      <a:accent2>
        <a:srgbClr val="8DC63F"/>
      </a:accent2>
      <a:accent3>
        <a:srgbClr val="9FA1A4"/>
      </a:accent3>
      <a:accent4>
        <a:srgbClr val="F8971D"/>
      </a:accent4>
      <a:accent5>
        <a:srgbClr val="0081C6"/>
      </a:accent5>
      <a:accent6>
        <a:srgbClr val="70AD47"/>
      </a:accent6>
      <a:hlink>
        <a:srgbClr val="0563C1"/>
      </a:hlink>
      <a:folHlink>
        <a:srgbClr val="C60C46"/>
      </a:folHlink>
    </a:clrScheme>
    <a:fontScheme name="CSH">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0FCC0833B0A52840BB50C615AE1FE15B0082EDA72BDDCB674C9A9B4328DB76DE00" ma:contentTypeVersion="4" ma:contentTypeDescription="Create a new presentation" ma:contentTypeScope="" ma:versionID="e0316d73301bce5e64ac8dd14010234a">
  <xsd:schema xmlns:xsd="http://www.w3.org/2001/XMLSchema" xmlns:xs="http://www.w3.org/2001/XMLSchema" xmlns:p="http://schemas.microsoft.com/office/2006/metadata/properties" xmlns:ns2="d727cb24-0622-4153-90b8-b707202d7b5a" xmlns:ns3="59820ed5-34b9-4e81-b665-9af0cb7aca20" targetNamespace="http://schemas.microsoft.com/office/2006/metadata/properties" ma:root="true" ma:fieldsID="bfc6854a17a92c9ad76d05e29ead0396" ns2:_="" ns3:_="">
    <xsd:import namespace="d727cb24-0622-4153-90b8-b707202d7b5a"/>
    <xsd:import namespace="59820ed5-34b9-4e81-b665-9af0cb7aca20"/>
    <xsd:element name="properties">
      <xsd:complexType>
        <xsd:sequence>
          <xsd:element name="documentManagement">
            <xsd:complexType>
              <xsd:all>
                <xsd:element ref="ns2:Metadata"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7cb24-0622-4153-90b8-b707202d7b5a" elementFormDefault="qualified">
    <xsd:import namespace="http://schemas.microsoft.com/office/2006/documentManagement/types"/>
    <xsd:import namespace="http://schemas.microsoft.com/office/infopath/2007/PartnerControls"/>
    <xsd:element name="Metadata" ma:index="8" nillable="true" ma:displayName="Metadata" ma:internalName="Metadata">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20ed5-34b9-4e81-b665-9af0cb7aca20" elementFormDefault="qualified">
    <xsd:import namespace="http://schemas.microsoft.com/office/2006/documentManagement/types"/>
    <xsd:import namespace="http://schemas.microsoft.com/office/infopath/2007/PartnerControls"/>
    <xsd:element name="TaxKeywordTaxHTField" ma:index="9" nillable="true" ma:displayName="TaxKeywordTaxHTField" ma:hidden="true" ma:internalName="TaxKeywordTaxHTField">
      <xsd:simpleType>
        <xsd:restriction base="dms:Note"/>
      </xsd:simpleType>
    </xsd:element>
    <xsd:element name="TaxCatchAll" ma:index="10" nillable="true" ma:displayName="Taxonomy Catch All Column" ma:hidden="true" ma:list="{4098d8d9-a245-4fe6-8af0-2a91f0ad04ab}" ma:internalName="TaxCatchAll" ma:showField="CatchAllData" ma:web="59820ed5-34b9-4e81-b665-9af0cb7aca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59820ed5-34b9-4e81-b665-9af0cb7aca20" xsi:nil="true"/>
    <TaxCatchAll xmlns="59820ed5-34b9-4e81-b665-9af0cb7aca20"/>
    <Metadata xmlns="d727cb24-0622-4153-90b8-b707202d7b5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FE3CA5-E1F3-4226-8CC6-57258378DC92}">
  <ds:schemaRefs>
    <ds:schemaRef ds:uri="59820ed5-34b9-4e81-b665-9af0cb7aca20"/>
    <ds:schemaRef ds:uri="d727cb24-0622-4153-90b8-b707202d7b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1FD1F90-B421-488E-87D4-FDB8CA8D80FC}">
  <ds:schemaRefs>
    <ds:schemaRef ds:uri="http://purl.org/dc/elements/1.1/"/>
    <ds:schemaRef ds:uri="http://schemas.microsoft.com/office/2006/metadata/properties"/>
    <ds:schemaRef ds:uri="http://purl.org/dc/terms/"/>
    <ds:schemaRef ds:uri="59820ed5-34b9-4e81-b665-9af0cb7aca20"/>
    <ds:schemaRef ds:uri="d727cb24-0622-4153-90b8-b707202d7b5a"/>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435F612-8068-4061-94C6-E7E5D33C30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TotalTime>
  <Words>236</Words>
  <Application>Microsoft Office PowerPoint</Application>
  <PresentationFormat>Widescreen</PresentationFormat>
  <Paragraphs>46</Paragraphs>
  <Slides>11</Slides>
  <Notes>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3_Office Theme</vt:lpstr>
      <vt:lpstr>Maine Homeless System Re-Design Initiative  Affordable and Supportive Housing Workgroup Session #4 </vt:lpstr>
      <vt:lpstr>Today’s Agenda</vt:lpstr>
      <vt:lpstr>Schedule of Remaining Workgroup Sessions</vt:lpstr>
      <vt:lpstr>PowerPoint Presentation</vt:lpstr>
      <vt:lpstr>Re-visiting the Cost Matrix</vt:lpstr>
      <vt:lpstr>Discussion of Funding Resources</vt:lpstr>
      <vt:lpstr>Discussion of Funding Resources</vt:lpstr>
      <vt:lpstr>Discussion of Funding Resources</vt:lpstr>
      <vt:lpstr>The Need for a Structured Initiative and Interagency Process</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Homeless System Re-Design Initiative Shelter Provider Work Group</dc:title>
  <dc:creator>Anna Smith</dc:creator>
  <cp:lastModifiedBy>Jamie Blackburn</cp:lastModifiedBy>
  <cp:revision>208</cp:revision>
  <dcterms:created xsi:type="dcterms:W3CDTF">2020-11-17T21:00:49Z</dcterms:created>
  <dcterms:modified xsi:type="dcterms:W3CDTF">2021-03-05T17:15:52Z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0x0101000FCC0833B0A52840BB50C615AE1FE15B0082EDA72BDDCB674C9A9B4328DB76DE00</vt:lpwstr>
  </property>
  <property fmtid="{D5CDD505-2E9C-101B-9397-08002B2CF9AE}" pid="3" name="TaxKeyword">
    <vt:lpwstr/>
  </property>
</Properties>
</file>