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701" r:id="rId4"/>
    <p:sldMasterId id="2147483713" r:id="rId5"/>
    <p:sldMasterId id="2147483725" r:id="rId6"/>
    <p:sldMasterId id="2147483737" r:id="rId7"/>
    <p:sldMasterId id="2147483749" r:id="rId8"/>
    <p:sldMasterId id="2147483761" r:id="rId9"/>
    <p:sldMasterId id="2147483773" r:id="rId10"/>
    <p:sldMasterId id="2147483785" r:id="rId11"/>
    <p:sldMasterId id="2147483797" r:id="rId12"/>
    <p:sldMasterId id="2147483809" r:id="rId13"/>
    <p:sldMasterId id="2147483821" r:id="rId14"/>
    <p:sldMasterId id="2147483833" r:id="rId15"/>
    <p:sldMasterId id="2147483845" r:id="rId16"/>
  </p:sldMasterIdLst>
  <p:notesMasterIdLst>
    <p:notesMasterId r:id="rId24"/>
  </p:notesMasterIdLst>
  <p:handoutMasterIdLst>
    <p:handoutMasterId r:id="rId25"/>
  </p:handoutMasterIdLst>
  <p:sldIdLst>
    <p:sldId id="256" r:id="rId17"/>
    <p:sldId id="278" r:id="rId18"/>
    <p:sldId id="277" r:id="rId19"/>
    <p:sldId id="276" r:id="rId20"/>
    <p:sldId id="275" r:id="rId21"/>
    <p:sldId id="274" r:id="rId22"/>
    <p:sldId id="26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BDC8"/>
    <a:srgbClr val="495869"/>
    <a:srgbClr val="F3C7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74186" autoAdjust="0"/>
  </p:normalViewPr>
  <p:slideViewPr>
    <p:cSldViewPr snapToGrid="0">
      <p:cViewPr varScale="1">
        <p:scale>
          <a:sx n="67" d="100"/>
          <a:sy n="67" d="100"/>
        </p:scale>
        <p:origin x="1854"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9" d="100"/>
          <a:sy n="79" d="100"/>
        </p:scale>
        <p:origin x="202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2.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5.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1.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4.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7.xml"/><Relationship Id="rId28"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3.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6.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1C86319-497A-49E6-8C70-1B27BEAED6D0}" type="datetimeFigureOut">
              <a:rPr lang="en-US" smtClean="0"/>
              <a:t>8/23/2022</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2A9F93-2FE1-4527-B833-22EC34370DC3}" type="slidenum">
              <a:rPr lang="en-US" smtClean="0"/>
              <a:t>‹#›</a:t>
            </a:fld>
            <a:endParaRPr lang="en-US" dirty="0"/>
          </a:p>
        </p:txBody>
      </p:sp>
    </p:spTree>
    <p:extLst>
      <p:ext uri="{BB962C8B-B14F-4D97-AF65-F5344CB8AC3E}">
        <p14:creationId xmlns:p14="http://schemas.microsoft.com/office/powerpoint/2010/main" val="21332734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7EB136-23CF-4ECB-8CAF-5C3052A3A650}" type="datetimeFigureOut">
              <a:rPr lang="en-US" smtClean="0"/>
              <a:t>8/23/2022</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9DF295-F049-411F-ABA8-DB48D88B7719}" type="slidenum">
              <a:rPr lang="en-US" smtClean="0"/>
              <a:t>‹#›</a:t>
            </a:fld>
            <a:endParaRPr lang="en-US" dirty="0"/>
          </a:p>
        </p:txBody>
      </p:sp>
    </p:spTree>
    <p:extLst>
      <p:ext uri="{BB962C8B-B14F-4D97-AF65-F5344CB8AC3E}">
        <p14:creationId xmlns:p14="http://schemas.microsoft.com/office/powerpoint/2010/main" val="878255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MC </a:t>
            </a:r>
            <a:endParaRPr lang="en-US" dirty="0"/>
          </a:p>
        </p:txBody>
      </p:sp>
      <p:sp>
        <p:nvSpPr>
          <p:cNvPr id="4" name="Slide Number Placeholder 3"/>
          <p:cNvSpPr>
            <a:spLocks noGrp="1"/>
          </p:cNvSpPr>
          <p:nvPr>
            <p:ph type="sldNum" sz="quarter" idx="10"/>
          </p:nvPr>
        </p:nvSpPr>
        <p:spPr/>
        <p:txBody>
          <a:bodyPr/>
          <a:lstStyle/>
          <a:p>
            <a:fld id="{D99DF295-F049-411F-ABA8-DB48D88B7719}" type="slidenum">
              <a:rPr lang="en-US" smtClean="0"/>
              <a:t>1</a:t>
            </a:fld>
            <a:endParaRPr lang="en-US" dirty="0"/>
          </a:p>
        </p:txBody>
      </p:sp>
    </p:spTree>
    <p:extLst>
      <p:ext uri="{BB962C8B-B14F-4D97-AF65-F5344CB8AC3E}">
        <p14:creationId xmlns:p14="http://schemas.microsoft.com/office/powerpoint/2010/main" val="5968162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6.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cxnSp>
        <p:nvCxnSpPr>
          <p:cNvPr id="10" name="Straight Connector 9"/>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7"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30535201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928360011"/>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162993762"/>
      </p:ext>
    </p:extLst>
  </p:cSld>
  <p:clrMapOvr>
    <a:masterClrMapping/>
  </p:clrMapOvr>
  <p:timing>
    <p:tnLst>
      <p:par>
        <p:cTn id="1" dur="indefinite" restart="never" nodeType="tmRoot"/>
      </p:par>
    </p:tnLst>
  </p:timing>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51569013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727979133"/>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A72D192-844B-4ECA-A687-7A66FE0BFAFA}" type="slidenum">
              <a:rPr lang="en-US" smtClean="0"/>
              <a:t>‹#›</a:t>
            </a:fld>
            <a:endParaRPr lang="en-US" dirty="0"/>
          </a:p>
        </p:txBody>
      </p:sp>
      <p:cxnSp>
        <p:nvCxnSpPr>
          <p:cNvPr id="10" name="Straight Connector 9"/>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3470565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A72D192-844B-4ECA-A687-7A66FE0BFAFA}" type="slidenum">
              <a:rPr lang="en-US" smtClean="0"/>
              <a:t>‹#›</a:t>
            </a:fld>
            <a:endParaRPr lang="en-US" dirty="0"/>
          </a:p>
        </p:txBody>
      </p:sp>
      <p:cxnSp>
        <p:nvCxnSpPr>
          <p:cNvPr id="6" name="Straight Connector 5"/>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95773207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72D192-844B-4ECA-A687-7A66FE0BFAFA}" type="slidenum">
              <a:rPr lang="en-US" smtClean="0"/>
              <a:t>‹#›</a:t>
            </a:fld>
            <a:endParaRPr lang="en-US" dirty="0"/>
          </a:p>
        </p:txBody>
      </p:sp>
      <p:cxnSp>
        <p:nvCxnSpPr>
          <p:cNvPr id="5" name="Straight Connector 4"/>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55207904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593673289"/>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17714067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28650" y="6329136"/>
            <a:ext cx="2057400" cy="365125"/>
          </a:xfrm>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670299594"/>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27411"/>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02370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ctr">
              <a:defRPr sz="6600"/>
            </a:lvl1pPr>
          </a:lstStyle>
          <a:p>
            <a:r>
              <a:rPr lang="en-US" dirty="0" smtClean="0"/>
              <a:t>Questions</a:t>
            </a:r>
            <a:endParaRPr lang="en-US" dirty="0"/>
          </a:p>
        </p:txBody>
      </p:sp>
      <p:cxnSp>
        <p:nvCxnSpPr>
          <p:cNvPr id="6" name="Straight Connector 5"/>
          <p:cNvCxnSpPr/>
          <p:nvPr userDrawn="1"/>
        </p:nvCxnSpPr>
        <p:spPr>
          <a:xfrm>
            <a:off x="1" y="5143500"/>
            <a:ext cx="914399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8"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9"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20"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088809937"/>
      </p:ext>
    </p:extLst>
  </p:cSld>
  <p:clrMapOvr>
    <a:masterClrMapping/>
  </p:clrMapOvr>
  <p:timing>
    <p:tnLst>
      <p:par>
        <p:cTn id="1" dur="indefinite" restart="never" nodeType="tmRoot"/>
      </p:par>
    </p:tnLst>
  </p:timing>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706068476"/>
      </p:ext>
    </p:extLst>
  </p:cSld>
  <p:clrMapOvr>
    <a:masterClrMapping/>
  </p:clrMapOvr>
  <p:timing>
    <p:tnLst>
      <p:par>
        <p:cTn id="1" dur="indefinite" restart="never" nodeType="tmRoot"/>
      </p:par>
    </p:tnLst>
  </p:timing>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104908893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141531762"/>
      </p:ext>
    </p:extLst>
  </p:cSld>
  <p:clrMapOvr>
    <a:masterClrMapping/>
  </p:clrMapOvr>
  <p:timing>
    <p:tnLst>
      <p:par>
        <p:cTn id="1" dur="indefinite" restart="never" nodeType="tmRoot"/>
      </p:par>
    </p:tnLst>
  </p:timing>
</p:sldLayout>
</file>

<file path=ppt/slideLayouts/slideLayout1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923672544"/>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A72D192-844B-4ECA-A687-7A66FE0BFAFA}" type="slidenum">
              <a:rPr lang="en-US" smtClean="0"/>
              <a:t>‹#›</a:t>
            </a:fld>
            <a:endParaRPr lang="en-US" dirty="0"/>
          </a:p>
        </p:txBody>
      </p:sp>
      <p:cxnSp>
        <p:nvCxnSpPr>
          <p:cNvPr id="10" name="Straight Connector 9"/>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16550385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A72D192-844B-4ECA-A687-7A66FE0BFAFA}" type="slidenum">
              <a:rPr lang="en-US" smtClean="0"/>
              <a:t>‹#›</a:t>
            </a:fld>
            <a:endParaRPr lang="en-US" dirty="0"/>
          </a:p>
        </p:txBody>
      </p:sp>
      <p:cxnSp>
        <p:nvCxnSpPr>
          <p:cNvPr id="6" name="Straight Connector 5"/>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2503563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72D192-844B-4ECA-A687-7A66FE0BFAFA}" type="slidenum">
              <a:rPr lang="en-US" smtClean="0"/>
              <a:t>‹#›</a:t>
            </a:fld>
            <a:endParaRPr lang="en-US" dirty="0"/>
          </a:p>
        </p:txBody>
      </p:sp>
      <p:cxnSp>
        <p:nvCxnSpPr>
          <p:cNvPr id="5" name="Straight Connector 4"/>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921436473"/>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02736358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92170106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28650" y="6329136"/>
            <a:ext cx="2057400" cy="365125"/>
          </a:xfrm>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rgbClr val="8AAF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267826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8" name="Straight Connector 7"/>
          <p:cNvCxnSpPr/>
          <p:nvPr userDrawn="1"/>
        </p:nvCxnSpPr>
        <p:spPr>
          <a:xfrm>
            <a:off x="0" y="6164037"/>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2637" y="5695623"/>
            <a:ext cx="4798723" cy="804672"/>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0"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1"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2"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3"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179853451"/>
      </p:ext>
    </p:extLst>
  </p:cSld>
  <p:clrMapOvr>
    <a:masterClrMapping/>
  </p:clrMapOvr>
  <p:timing>
    <p:tnLst>
      <p:par>
        <p:cTn id="1" dur="indefinite" restart="never" nodeType="tmRoot"/>
      </p:par>
    </p:tnLst>
  </p:timing>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27411"/>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rgbClr val="8AAF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209914595"/>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402961049"/>
      </p:ext>
    </p:extLst>
  </p:cSld>
  <p:clrMapOvr>
    <a:masterClrMapping/>
  </p:clrMapOvr>
  <p:timing>
    <p:tnLst>
      <p:par>
        <p:cTn id="1" dur="indefinite" restart="never" nodeType="tmRoot"/>
      </p:par>
    </p:tnLst>
  </p:timing>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1359554131"/>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381759"/>
      </p:ext>
    </p:extLst>
  </p:cSld>
  <p:clrMapOvr>
    <a:masterClrMapping/>
  </p:clrMapOvr>
  <p:timing>
    <p:tnLst>
      <p:par>
        <p:cTn id="1" dur="indefinite" restart="never" nodeType="tmRoot"/>
      </p:par>
    </p:tnLst>
  </p:timing>
</p:sldLayout>
</file>

<file path=ppt/slideLayouts/slideLayout1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537016250"/>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A72D192-844B-4ECA-A687-7A66FE0BFAFA}" type="slidenum">
              <a:rPr lang="en-US" smtClean="0"/>
              <a:t>‹#›</a:t>
            </a:fld>
            <a:endParaRPr lang="en-US" dirty="0"/>
          </a:p>
        </p:txBody>
      </p:sp>
      <p:cxnSp>
        <p:nvCxnSpPr>
          <p:cNvPr id="10" name="Straight Connector 9"/>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715256579"/>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A72D192-844B-4ECA-A687-7A66FE0BFAFA}" type="slidenum">
              <a:rPr lang="en-US" smtClean="0"/>
              <a:t>‹#›</a:t>
            </a:fld>
            <a:endParaRPr lang="en-US" dirty="0"/>
          </a:p>
        </p:txBody>
      </p:sp>
      <p:cxnSp>
        <p:nvCxnSpPr>
          <p:cNvPr id="6" name="Straight Connector 5"/>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01037645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72D192-844B-4ECA-A687-7A66FE0BFAFA}" type="slidenum">
              <a:rPr lang="en-US" smtClean="0"/>
              <a:t>‹#›</a:t>
            </a:fld>
            <a:endParaRPr lang="en-US" dirty="0"/>
          </a:p>
        </p:txBody>
      </p:sp>
      <p:cxnSp>
        <p:nvCxnSpPr>
          <p:cNvPr id="5" name="Straight Connector 4"/>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915274757"/>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655999445"/>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84236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346DDA68-4277-4F53-8049-5D2EF4360011}" type="slidenum">
              <a:rPr lang="en-US" smtClean="0"/>
              <a:t>‹#›</a:t>
            </a:fld>
            <a:endParaRPr lang="en-US" dirty="0"/>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008964707"/>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28650" y="6329136"/>
            <a:ext cx="2057400" cy="365125"/>
          </a:xfrm>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86843602"/>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27411"/>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5288057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1301589160"/>
      </p:ext>
    </p:extLst>
  </p:cSld>
  <p:clrMapOvr>
    <a:masterClrMapping/>
  </p:clrMapOvr>
  <p:timing>
    <p:tnLst>
      <p:par>
        <p:cTn id="1" dur="indefinite" restart="never" nodeType="tmRoot"/>
      </p:par>
    </p:tnLst>
  </p:timing>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1306196506"/>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11" name="Straight Connector 10"/>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749528"/>
            <a:ext cx="7886700" cy="9738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28650" y="1858281"/>
            <a:ext cx="7886700" cy="31790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sp>
        <p:nvSpPr>
          <p:cNvPr id="8" name="Rectangle 7"/>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672630102"/>
      </p:ext>
    </p:extLst>
  </p:cSld>
  <p:clrMapOvr>
    <a:masterClrMapping/>
  </p:clrMapOvr>
  <p:timing>
    <p:tnLst>
      <p:par>
        <p:cTn id="1" dur="indefinite" restart="never" nodeType="tmRoot"/>
      </p:par>
    </p:tnLst>
  </p:timing>
</p:sldLayout>
</file>

<file path=ppt/slideLayouts/slideLayout1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47549316"/>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37D2D656-E6CC-4D61-813A-AAF37DD8F272}" type="slidenum">
              <a:rPr lang="en-US" smtClean="0"/>
              <a:t>‹#›</a:t>
            </a:fld>
            <a:endParaRPr lang="en-US" dirty="0"/>
          </a:p>
        </p:txBody>
      </p:sp>
      <p:cxnSp>
        <p:nvCxnSpPr>
          <p:cNvPr id="12" name="Straight Connector 11"/>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3315368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37D2D656-E6CC-4D61-813A-AAF37DD8F272}" type="slidenum">
              <a:rPr lang="en-US" smtClean="0"/>
              <a:t>‹#›</a:t>
            </a:fld>
            <a:endParaRPr lang="en-US" dirty="0"/>
          </a:p>
        </p:txBody>
      </p:sp>
      <p:cxnSp>
        <p:nvCxnSpPr>
          <p:cNvPr id="8" name="Straight Connector 7"/>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6760612"/>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D2D656-E6CC-4D61-813A-AAF37DD8F272}" type="slidenum">
              <a:rPr lang="en-US" smtClean="0"/>
              <a:t>‹#›</a:t>
            </a:fld>
            <a:endParaRPr lang="en-US" dirty="0"/>
          </a:p>
        </p:txBody>
      </p:sp>
      <p:cxnSp>
        <p:nvCxnSpPr>
          <p:cNvPr id="7" name="Straight Connector 6"/>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773224222"/>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7684863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346DDA68-4277-4F53-8049-5D2EF4360011}" type="slidenum">
              <a:rPr lang="en-US" smtClean="0"/>
              <a:t>‹#›</a:t>
            </a:fld>
            <a:endParaRPr lang="en-US" dirty="0"/>
          </a:p>
        </p:txBody>
      </p:sp>
      <p:cxnSp>
        <p:nvCxnSpPr>
          <p:cNvPr id="8" name="Straight Connector 7"/>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3325005456"/>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408391097"/>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077271628"/>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142592"/>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51300177"/>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1563230096"/>
      </p:ext>
    </p:extLst>
  </p:cSld>
  <p:clrMapOvr>
    <a:masterClrMapping/>
  </p:clrMapOvr>
  <p:timing>
    <p:tnLst>
      <p:par>
        <p:cTn id="1" dur="indefinite" restart="never" nodeType="tmRoot"/>
      </p:par>
    </p:tnLst>
  </p:timing>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113210998"/>
      </p:ext>
    </p:extLst>
  </p:cSld>
  <p:clrMapOvr>
    <a:masterClrMapping/>
  </p:clrMapOvr>
  <p:timing>
    <p:tnLst>
      <p:par>
        <p:cTn id="1" dur="indefinite" restart="never" nodeType="tmRoot"/>
      </p:par>
    </p:tnLst>
  </p:timing>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11" name="Straight Connector 10"/>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749528"/>
            <a:ext cx="7886700" cy="9738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28650" y="1858281"/>
            <a:ext cx="7886700" cy="31790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sp>
        <p:nvSpPr>
          <p:cNvPr id="8" name="Rectangle 7"/>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230502746"/>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868640919"/>
      </p:ext>
    </p:extLst>
  </p:cSld>
  <p:clrMapOvr>
    <a:masterClrMapping/>
  </p:clrMapOvr>
  <p:timing>
    <p:tnLst>
      <p:par>
        <p:cTn id="1" dur="indefinite" restart="never" nodeType="tmRoot"/>
      </p:par>
    </p:tnLst>
  </p:timing>
</p:sldLayout>
</file>

<file path=ppt/slideLayouts/slideLayout1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37D2D656-E6CC-4D61-813A-AAF37DD8F272}" type="slidenum">
              <a:rPr lang="en-US" smtClean="0"/>
              <a:t>‹#›</a:t>
            </a:fld>
            <a:endParaRPr lang="en-US" dirty="0"/>
          </a:p>
        </p:txBody>
      </p:sp>
      <p:cxnSp>
        <p:nvCxnSpPr>
          <p:cNvPr id="12" name="Straight Connector 11"/>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863801902"/>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37D2D656-E6CC-4D61-813A-AAF37DD8F272}" type="slidenum">
              <a:rPr lang="en-US" smtClean="0"/>
              <a:t>‹#›</a:t>
            </a:fld>
            <a:endParaRPr lang="en-US" dirty="0"/>
          </a:p>
        </p:txBody>
      </p:sp>
      <p:cxnSp>
        <p:nvCxnSpPr>
          <p:cNvPr id="8" name="Straight Connector 7"/>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604317932"/>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D2D656-E6CC-4D61-813A-AAF37DD8F272}" type="slidenum">
              <a:rPr lang="en-US" smtClean="0"/>
              <a:t>‹#›</a:t>
            </a:fld>
            <a:endParaRPr lang="en-US" dirty="0"/>
          </a:p>
        </p:txBody>
      </p:sp>
      <p:cxnSp>
        <p:nvCxnSpPr>
          <p:cNvPr id="7" name="Straight Connector 6"/>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033379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346DDA68-4277-4F53-8049-5D2EF4360011}" type="slidenum">
              <a:rPr lang="en-US" smtClean="0"/>
              <a:t>‹#›</a:t>
            </a:fld>
            <a:endParaRPr lang="en-US" dirty="0"/>
          </a:p>
        </p:txBody>
      </p:sp>
      <p:cxnSp>
        <p:nvCxnSpPr>
          <p:cNvPr id="10" name="Straight Connector 9"/>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611234654"/>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191226858"/>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547795315"/>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727672350"/>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142592"/>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928737529"/>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386882914"/>
      </p:ext>
    </p:extLst>
  </p:cSld>
  <p:clrMapOvr>
    <a:masterClrMapping/>
  </p:clrMapOvr>
  <p:timing>
    <p:tnLst>
      <p:par>
        <p:cTn id="1" dur="indefinite" restart="never" nodeType="tmRoot"/>
      </p:par>
    </p:tnLst>
  </p:timing>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3432274742"/>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11" name="Straight Connector 10"/>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749528"/>
            <a:ext cx="7886700" cy="9738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28650" y="1858281"/>
            <a:ext cx="7886700" cy="31790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sp>
        <p:nvSpPr>
          <p:cNvPr id="8" name="Rectangle 7"/>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80299967"/>
      </p:ext>
    </p:extLst>
  </p:cSld>
  <p:clrMapOvr>
    <a:masterClrMapping/>
  </p:clrMapOvr>
  <p:timing>
    <p:tnLst>
      <p:par>
        <p:cTn id="1" dur="indefinite" restart="never" nodeType="tmRoot"/>
      </p:par>
    </p:tnLst>
  </p:timing>
</p:sldLayout>
</file>

<file path=ppt/slideLayouts/slideLayout15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657866040"/>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37D2D656-E6CC-4D61-813A-AAF37DD8F272}" type="slidenum">
              <a:rPr lang="en-US" smtClean="0"/>
              <a:t>‹#›</a:t>
            </a:fld>
            <a:endParaRPr lang="en-US" dirty="0"/>
          </a:p>
        </p:txBody>
      </p:sp>
      <p:cxnSp>
        <p:nvCxnSpPr>
          <p:cNvPr id="12" name="Straight Connector 11"/>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64032268"/>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37D2D656-E6CC-4D61-813A-AAF37DD8F272}" type="slidenum">
              <a:rPr lang="en-US" smtClean="0"/>
              <a:t>‹#›</a:t>
            </a:fld>
            <a:endParaRPr lang="en-US" dirty="0"/>
          </a:p>
        </p:txBody>
      </p:sp>
      <p:cxnSp>
        <p:nvCxnSpPr>
          <p:cNvPr id="8" name="Straight Connector 7"/>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8887479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346DDA68-4277-4F53-8049-5D2EF4360011}" type="slidenum">
              <a:rPr lang="en-US" smtClean="0"/>
              <a:t>‹#›</a:t>
            </a:fld>
            <a:endParaRPr lang="en-US" dirty="0"/>
          </a:p>
        </p:txBody>
      </p:sp>
      <p:cxnSp>
        <p:nvCxnSpPr>
          <p:cNvPr id="6" name="Straight Connector 5"/>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642559885"/>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D2D656-E6CC-4D61-813A-AAF37DD8F272}" type="slidenum">
              <a:rPr lang="en-US" smtClean="0"/>
              <a:t>‹#›</a:t>
            </a:fld>
            <a:endParaRPr lang="en-US" dirty="0"/>
          </a:p>
        </p:txBody>
      </p:sp>
      <p:cxnSp>
        <p:nvCxnSpPr>
          <p:cNvPr id="7" name="Straight Connector 6"/>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715976870"/>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788213716"/>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046683133"/>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608828599"/>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142592"/>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81567714"/>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796609354"/>
      </p:ext>
    </p:extLst>
  </p:cSld>
  <p:clrMapOvr>
    <a:masterClrMapping/>
  </p:clrMapOvr>
  <p:timing>
    <p:tnLst>
      <p:par>
        <p:cTn id="1" dur="indefinite" restart="never" nodeType="tmRoot"/>
      </p:par>
    </p:tnLst>
  </p:timing>
</p:sldLayout>
</file>

<file path=ppt/slideLayouts/slideLayout16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1137484685"/>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11" name="Straight Connector 10"/>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749528"/>
            <a:ext cx="7886700" cy="9738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28650" y="1858281"/>
            <a:ext cx="7886700" cy="31790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sp>
        <p:nvSpPr>
          <p:cNvPr id="8" name="Rectangle 7"/>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215376253"/>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9155674"/>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37D2D656-E6CC-4D61-813A-AAF37DD8F272}" type="slidenum">
              <a:rPr lang="en-US" smtClean="0"/>
              <a:t>‹#›</a:t>
            </a:fld>
            <a:endParaRPr lang="en-US" dirty="0"/>
          </a:p>
        </p:txBody>
      </p:sp>
      <p:cxnSp>
        <p:nvCxnSpPr>
          <p:cNvPr id="12" name="Straight Connector 11"/>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348450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46DDA68-4277-4F53-8049-5D2EF4360011}" type="slidenum">
              <a:rPr lang="en-US" smtClean="0"/>
              <a:t>‹#›</a:t>
            </a:fld>
            <a:endParaRPr lang="en-US" dirty="0"/>
          </a:p>
        </p:txBody>
      </p:sp>
      <p:cxnSp>
        <p:nvCxnSpPr>
          <p:cNvPr id="5" name="Straight Connector 4"/>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759676336"/>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37D2D656-E6CC-4D61-813A-AAF37DD8F272}" type="slidenum">
              <a:rPr lang="en-US" smtClean="0"/>
              <a:t>‹#›</a:t>
            </a:fld>
            <a:endParaRPr lang="en-US" dirty="0"/>
          </a:p>
        </p:txBody>
      </p:sp>
      <p:cxnSp>
        <p:nvCxnSpPr>
          <p:cNvPr id="8" name="Straight Connector 7"/>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989485643"/>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D2D656-E6CC-4D61-813A-AAF37DD8F272}" type="slidenum">
              <a:rPr lang="en-US" smtClean="0"/>
              <a:t>‹#›</a:t>
            </a:fld>
            <a:endParaRPr lang="en-US" dirty="0"/>
          </a:p>
        </p:txBody>
      </p:sp>
      <p:cxnSp>
        <p:nvCxnSpPr>
          <p:cNvPr id="7" name="Straight Connector 6"/>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26897963"/>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38934868"/>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581840790"/>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459521525"/>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142592"/>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360559756"/>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40424420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46DDA68-4277-4F53-8049-5D2EF4360011}" type="slidenum">
              <a:rPr lang="en-US" smtClean="0"/>
              <a:t>‹#›</a:t>
            </a:fld>
            <a:endParaRPr lang="en-US" dirty="0"/>
          </a:p>
        </p:txBody>
      </p:sp>
      <p:cxnSp>
        <p:nvCxnSpPr>
          <p:cNvPr id="8" name="Straight Connector 7"/>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4390360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46DDA68-4277-4F53-8049-5D2EF4360011}" type="slidenum">
              <a:rPr lang="en-US" smtClean="0"/>
              <a:t>‹#›</a:t>
            </a:fld>
            <a:endParaRPr lang="en-US" dirty="0"/>
          </a:p>
        </p:txBody>
      </p:sp>
      <p:cxnSp>
        <p:nvCxnSpPr>
          <p:cNvPr id="8" name="Straight Connector 7"/>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207126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4003663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90808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346DDA68-4277-4F53-8049-5D2EF4360011}" type="slidenum">
              <a:rPr lang="en-US" smtClean="0"/>
              <a:t>‹#›</a:t>
            </a:fld>
            <a:endParaRPr lang="en-US" dirty="0"/>
          </a:p>
        </p:txBody>
      </p:sp>
      <p:cxnSp>
        <p:nvCxnSpPr>
          <p:cNvPr id="7" name="Straight Connector 6"/>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312781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47783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346DDA68-4277-4F53-8049-5D2EF4360011}" type="slidenum">
              <a:rPr lang="en-US" smtClean="0"/>
              <a:t>‹#›</a:t>
            </a:fld>
            <a:endParaRPr lang="en-US" dirty="0"/>
          </a:p>
        </p:txBody>
      </p:sp>
      <p:cxnSp>
        <p:nvCxnSpPr>
          <p:cNvPr id="7" name="Straight Connector 6"/>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41727268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52640390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9" name="Straight Connector 8"/>
          <p:cNvCxnSpPr/>
          <p:nvPr userDrawn="1"/>
        </p:nvCxnSpPr>
        <p:spPr>
          <a:xfrm>
            <a:off x="0" y="585379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D2FDD685-0178-4CDC-BE0F-FDF6C0ACD5A7}"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2636" y="5416985"/>
            <a:ext cx="4798723" cy="804672"/>
          </a:xfrm>
          <a:prstGeom prst="rect">
            <a:avLst/>
          </a:prstGeom>
        </p:spPr>
      </p:pic>
      <p:sp>
        <p:nvSpPr>
          <p:cNvPr id="10"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1"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2"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8"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9"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731540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2FDD685-0178-4CDC-BE0F-FDF6C0ACD5A7}" type="slidenum">
              <a:rPr lang="en-US" smtClean="0"/>
              <a:t>‹#›</a:t>
            </a:fld>
            <a:endParaRPr lang="en-US" dirty="0"/>
          </a:p>
        </p:txBody>
      </p:sp>
      <p:cxnSp>
        <p:nvCxnSpPr>
          <p:cNvPr id="7" name="Straight Connector 6"/>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7580865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D2FDD685-0178-4CDC-BE0F-FDF6C0ACD5A7}" type="slidenum">
              <a:rPr lang="en-US" smtClean="0"/>
              <a:t>‹#›</a:t>
            </a:fld>
            <a:endParaRPr lang="en-US" dirty="0"/>
          </a:p>
        </p:txBody>
      </p:sp>
      <p:cxnSp>
        <p:nvCxnSpPr>
          <p:cNvPr id="8" name="Straight Connector 7"/>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9313255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D2FDD685-0178-4CDC-BE0F-FDF6C0ACD5A7}" type="slidenum">
              <a:rPr lang="en-US" smtClean="0"/>
              <a:t>‹#›</a:t>
            </a:fld>
            <a:endParaRPr lang="en-US" dirty="0"/>
          </a:p>
        </p:txBody>
      </p:sp>
      <p:cxnSp>
        <p:nvCxnSpPr>
          <p:cNvPr id="10" name="Straight Connector 9"/>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9604313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D2FDD685-0178-4CDC-BE0F-FDF6C0ACD5A7}" type="slidenum">
              <a:rPr lang="en-US" smtClean="0"/>
              <a:t>‹#›</a:t>
            </a:fld>
            <a:endParaRPr lang="en-US" dirty="0"/>
          </a:p>
        </p:txBody>
      </p:sp>
      <p:cxnSp>
        <p:nvCxnSpPr>
          <p:cNvPr id="6" name="Straight Connector 5"/>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74840234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2FDD685-0178-4CDC-BE0F-FDF6C0ACD5A7}" type="slidenum">
              <a:rPr lang="en-US" smtClean="0"/>
              <a:t>‹#›</a:t>
            </a:fld>
            <a:endParaRPr lang="en-US" dirty="0"/>
          </a:p>
        </p:txBody>
      </p:sp>
      <p:cxnSp>
        <p:nvCxnSpPr>
          <p:cNvPr id="5" name="Straight Connector 4"/>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8416804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D2FDD685-0178-4CDC-BE0F-FDF6C0ACD5A7}" type="slidenum">
              <a:rPr lang="en-US" smtClean="0"/>
              <a:t>‹#›</a:t>
            </a:fld>
            <a:endParaRPr lang="en-US" dirty="0"/>
          </a:p>
        </p:txBody>
      </p:sp>
      <p:cxnSp>
        <p:nvCxnSpPr>
          <p:cNvPr id="8" name="Straight Connector 7"/>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914111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0477604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D2FDD685-0178-4CDC-BE0F-FDF6C0ACD5A7}" type="slidenum">
              <a:rPr lang="en-US" smtClean="0"/>
              <a:t>‹#›</a:t>
            </a:fld>
            <a:endParaRPr lang="en-US" dirty="0"/>
          </a:p>
        </p:txBody>
      </p:sp>
      <p:cxnSp>
        <p:nvCxnSpPr>
          <p:cNvPr id="8" name="Straight Connector 7"/>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3068970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90808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2FDD685-0178-4CDC-BE0F-FDF6C0ACD5A7}" type="slidenum">
              <a:rPr lang="en-US" smtClean="0"/>
              <a:t>‹#›</a:t>
            </a:fld>
            <a:endParaRPr lang="en-US" dirty="0"/>
          </a:p>
        </p:txBody>
      </p:sp>
      <p:cxnSp>
        <p:nvCxnSpPr>
          <p:cNvPr id="7" name="Straight Connector 6"/>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5526681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064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2FDD685-0178-4CDC-BE0F-FDF6C0ACD5A7}" type="slidenum">
              <a:rPr lang="en-US" smtClean="0"/>
              <a:t>‹#›</a:t>
            </a:fld>
            <a:endParaRPr lang="en-US" dirty="0"/>
          </a:p>
        </p:txBody>
      </p:sp>
      <p:cxnSp>
        <p:nvCxnSpPr>
          <p:cNvPr id="7" name="Straight Connector 6"/>
          <p:cNvCxnSpPr/>
          <p:nvPr userDrawn="1"/>
        </p:nvCxnSpPr>
        <p:spPr>
          <a:xfrm>
            <a:off x="0" y="617696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42150767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701406644"/>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37306686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637709973"/>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9864677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6604170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8551095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353796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33888557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1277257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3894558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35713001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487144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1247809294"/>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0351008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455914147"/>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32105126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1599434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367851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34724423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46247162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9499397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85704355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07289059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61226709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3320293317"/>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40874495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253281693"/>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19439735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616214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49031377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61754865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48010405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61947585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7117206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99054248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53721697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644466435"/>
      </p:ext>
    </p:extLst>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82456089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51599368"/>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627735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66309973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59269090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26816800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94611328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80571202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38018962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76804292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51584445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79102281"/>
      </p:ext>
    </p:extLst>
  </p:cSld>
  <p:clrMapOvr>
    <a:masterClrMapping/>
  </p:clrMapOvr>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87404471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70542802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55239150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63406873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81925110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13876424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82200995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14149854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403029340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29917028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78752160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1489636898"/>
      </p:ext>
    </p:extLst>
  </p:cSld>
  <p:clrMapOvr>
    <a:masterClrMapping/>
  </p:clrMapOvr>
  <p:timing>
    <p:tnLst>
      <p:par>
        <p:cTn id="1" dur="indefinite" restart="never" nodeType="tmRoot"/>
      </p:par>
    </p:tnLst>
  </p:timing>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246167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97087526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120265469"/>
      </p:ext>
    </p:extLst>
  </p:cSld>
  <p:clrMapOvr>
    <a:masterClrMapping/>
  </p:clrMapOvr>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90604093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A72D192-844B-4ECA-A687-7A66FE0BFAFA}" type="slidenum">
              <a:rPr lang="en-US" smtClean="0"/>
              <a:t>‹#›</a:t>
            </a:fld>
            <a:endParaRPr lang="en-US" dirty="0"/>
          </a:p>
        </p:txBody>
      </p:sp>
      <p:cxnSp>
        <p:nvCxnSpPr>
          <p:cNvPr id="10" name="Straight Connector 9"/>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5632277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A72D192-844B-4ECA-A687-7A66FE0BFAFA}" type="slidenum">
              <a:rPr lang="en-US" smtClean="0"/>
              <a:t>‹#›</a:t>
            </a:fld>
            <a:endParaRPr lang="en-US" dirty="0"/>
          </a:p>
        </p:txBody>
      </p:sp>
      <p:cxnSp>
        <p:nvCxnSpPr>
          <p:cNvPr id="6" name="Straight Connector 5"/>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5000770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72D192-844B-4ECA-A687-7A66FE0BFAFA}" type="slidenum">
              <a:rPr lang="en-US" smtClean="0"/>
              <a:t>‹#›</a:t>
            </a:fld>
            <a:endParaRPr lang="en-US" dirty="0"/>
          </a:p>
        </p:txBody>
      </p:sp>
      <p:cxnSp>
        <p:nvCxnSpPr>
          <p:cNvPr id="5" name="Straight Connector 4"/>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92369542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93162258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866045157"/>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28650" y="6329136"/>
            <a:ext cx="2057400" cy="365125"/>
          </a:xfrm>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92300724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27411"/>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547224413"/>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128490008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31624153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700"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6436"/>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7A72D192-844B-4ECA-A687-7A66FE0BFAFA}" type="slidenum">
              <a:rPr lang="en-US" smtClean="0"/>
              <a:pPr/>
              <a:t>‹#›</a:t>
            </a:fld>
            <a:endParaRPr lang="en-US" dirty="0"/>
          </a:p>
        </p:txBody>
      </p:sp>
    </p:spTree>
    <p:extLst>
      <p:ext uri="{BB962C8B-B14F-4D97-AF65-F5344CB8AC3E}">
        <p14:creationId xmlns:p14="http://schemas.microsoft.com/office/powerpoint/2010/main" val="2472808935"/>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6436"/>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7A72D192-844B-4ECA-A687-7A66FE0BFAFA}" type="slidenum">
              <a:rPr lang="en-US" smtClean="0"/>
              <a:pPr/>
              <a:t>‹#›</a:t>
            </a:fld>
            <a:endParaRPr lang="en-US" dirty="0"/>
          </a:p>
        </p:txBody>
      </p:sp>
    </p:spTree>
    <p:extLst>
      <p:ext uri="{BB962C8B-B14F-4D97-AF65-F5344CB8AC3E}">
        <p14:creationId xmlns:p14="http://schemas.microsoft.com/office/powerpoint/2010/main" val="1529246113"/>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6436"/>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7A72D192-844B-4ECA-A687-7A66FE0BFAFA}" type="slidenum">
              <a:rPr lang="en-US" smtClean="0"/>
              <a:pPr/>
              <a:t>‹#›</a:t>
            </a:fld>
            <a:endParaRPr lang="en-US" dirty="0"/>
          </a:p>
        </p:txBody>
      </p:sp>
    </p:spTree>
    <p:extLst>
      <p:ext uri="{BB962C8B-B14F-4D97-AF65-F5344CB8AC3E}">
        <p14:creationId xmlns:p14="http://schemas.microsoft.com/office/powerpoint/2010/main" val="1384566081"/>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1899"/>
            <a:ext cx="2057400" cy="365125"/>
          </a:xfrm>
          <a:prstGeom prst="rect">
            <a:avLst/>
          </a:prstGeom>
        </p:spPr>
        <p:txBody>
          <a:bodyPr vert="horz" lIns="91440" tIns="45720" rIns="91440" bIns="45720" rtlCol="0" anchor="ctr"/>
          <a:lstStyle>
            <a:lvl1pPr algn="l">
              <a:defRPr sz="1200" i="0">
                <a:solidFill>
                  <a:schemeClr val="tx1">
                    <a:tint val="75000"/>
                  </a:schemeClr>
                </a:solidFill>
                <a:latin typeface="Arial" panose="020B0604020202020204" pitchFamily="34" charset="0"/>
                <a:cs typeface="Arial" panose="020B0604020202020204" pitchFamily="34" charset="0"/>
              </a:defRPr>
            </a:lvl1pPr>
          </a:lstStyle>
          <a:p>
            <a:fld id="{37D2D656-E6CC-4D61-813A-AAF37DD8F272}" type="slidenum">
              <a:rPr lang="en-US" smtClean="0"/>
              <a:pPr/>
              <a:t>‹#›</a:t>
            </a:fld>
            <a:endParaRPr lang="en-US" dirty="0"/>
          </a:p>
        </p:txBody>
      </p:sp>
    </p:spTree>
    <p:extLst>
      <p:ext uri="{BB962C8B-B14F-4D97-AF65-F5344CB8AC3E}">
        <p14:creationId xmlns:p14="http://schemas.microsoft.com/office/powerpoint/2010/main" val="855700992"/>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1899"/>
            <a:ext cx="2057400" cy="365125"/>
          </a:xfrm>
          <a:prstGeom prst="rect">
            <a:avLst/>
          </a:prstGeom>
        </p:spPr>
        <p:txBody>
          <a:bodyPr vert="horz" lIns="91440" tIns="45720" rIns="91440" bIns="45720" rtlCol="0" anchor="ctr"/>
          <a:lstStyle>
            <a:lvl1pPr algn="l">
              <a:defRPr sz="1200" i="0">
                <a:solidFill>
                  <a:schemeClr val="tx1">
                    <a:tint val="75000"/>
                  </a:schemeClr>
                </a:solidFill>
                <a:latin typeface="Arial" panose="020B0604020202020204" pitchFamily="34" charset="0"/>
                <a:cs typeface="Arial" panose="020B0604020202020204" pitchFamily="34" charset="0"/>
              </a:defRPr>
            </a:lvl1pPr>
          </a:lstStyle>
          <a:p>
            <a:fld id="{37D2D656-E6CC-4D61-813A-AAF37DD8F272}" type="slidenum">
              <a:rPr lang="en-US" smtClean="0"/>
              <a:pPr/>
              <a:t>‹#›</a:t>
            </a:fld>
            <a:endParaRPr lang="en-US" dirty="0"/>
          </a:p>
        </p:txBody>
      </p:sp>
    </p:spTree>
    <p:extLst>
      <p:ext uri="{BB962C8B-B14F-4D97-AF65-F5344CB8AC3E}">
        <p14:creationId xmlns:p14="http://schemas.microsoft.com/office/powerpoint/2010/main" val="3800866330"/>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1899"/>
            <a:ext cx="2057400" cy="365125"/>
          </a:xfrm>
          <a:prstGeom prst="rect">
            <a:avLst/>
          </a:prstGeom>
        </p:spPr>
        <p:txBody>
          <a:bodyPr vert="horz" lIns="91440" tIns="45720" rIns="91440" bIns="45720" rtlCol="0" anchor="ctr"/>
          <a:lstStyle>
            <a:lvl1pPr algn="l">
              <a:defRPr sz="1200" i="0">
                <a:solidFill>
                  <a:schemeClr val="tx1">
                    <a:tint val="75000"/>
                  </a:schemeClr>
                </a:solidFill>
                <a:latin typeface="Arial" panose="020B0604020202020204" pitchFamily="34" charset="0"/>
                <a:cs typeface="Arial" panose="020B0604020202020204" pitchFamily="34" charset="0"/>
              </a:defRPr>
            </a:lvl1pPr>
          </a:lstStyle>
          <a:p>
            <a:fld id="{37D2D656-E6CC-4D61-813A-AAF37DD8F272}" type="slidenum">
              <a:rPr lang="en-US" smtClean="0"/>
              <a:pPr/>
              <a:t>‹#›</a:t>
            </a:fld>
            <a:endParaRPr lang="en-US" dirty="0"/>
          </a:p>
        </p:txBody>
      </p:sp>
    </p:spTree>
    <p:extLst>
      <p:ext uri="{BB962C8B-B14F-4D97-AF65-F5344CB8AC3E}">
        <p14:creationId xmlns:p14="http://schemas.microsoft.com/office/powerpoint/2010/main" val="2253363372"/>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1899"/>
            <a:ext cx="2057400" cy="365125"/>
          </a:xfrm>
          <a:prstGeom prst="rect">
            <a:avLst/>
          </a:prstGeom>
        </p:spPr>
        <p:txBody>
          <a:bodyPr vert="horz" lIns="91440" tIns="45720" rIns="91440" bIns="45720" rtlCol="0" anchor="ctr"/>
          <a:lstStyle>
            <a:lvl1pPr algn="l">
              <a:defRPr sz="1200" i="0">
                <a:solidFill>
                  <a:schemeClr val="tx1">
                    <a:tint val="75000"/>
                  </a:schemeClr>
                </a:solidFill>
                <a:latin typeface="Arial" panose="020B0604020202020204" pitchFamily="34" charset="0"/>
                <a:cs typeface="Arial" panose="020B0604020202020204" pitchFamily="34" charset="0"/>
              </a:defRPr>
            </a:lvl1pPr>
          </a:lstStyle>
          <a:p>
            <a:fld id="{37D2D656-E6CC-4D61-813A-AAF37DD8F272}" type="slidenum">
              <a:rPr lang="en-US" smtClean="0"/>
              <a:pPr/>
              <a:t>‹#›</a:t>
            </a:fld>
            <a:endParaRPr lang="en-US" dirty="0"/>
          </a:p>
        </p:txBody>
      </p:sp>
    </p:spTree>
    <p:extLst>
      <p:ext uri="{BB962C8B-B14F-4D97-AF65-F5344CB8AC3E}">
        <p14:creationId xmlns:p14="http://schemas.microsoft.com/office/powerpoint/2010/main" val="1308577806"/>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405336"/>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6DDA68-4277-4F53-8049-5D2EF4360011}" type="slidenum">
              <a:rPr lang="en-US" smtClean="0"/>
              <a:pPr/>
              <a:t>‹#›</a:t>
            </a:fld>
            <a:endParaRPr lang="en-US" dirty="0"/>
          </a:p>
        </p:txBody>
      </p:sp>
    </p:spTree>
    <p:extLst>
      <p:ext uri="{BB962C8B-B14F-4D97-AF65-F5344CB8AC3E}">
        <p14:creationId xmlns:p14="http://schemas.microsoft.com/office/powerpoint/2010/main" val="41249921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9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8084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FDD685-0178-4CDC-BE0F-FDF6C0ACD5A7}" type="slidenum">
              <a:rPr lang="en-US" smtClean="0"/>
              <a:pPr/>
              <a:t>‹#›</a:t>
            </a:fld>
            <a:endParaRPr lang="en-US" dirty="0"/>
          </a:p>
        </p:txBody>
      </p:sp>
    </p:spTree>
    <p:extLst>
      <p:ext uri="{BB962C8B-B14F-4D97-AF65-F5344CB8AC3E}">
        <p14:creationId xmlns:p14="http://schemas.microsoft.com/office/powerpoint/2010/main" val="2749544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8"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2440934440"/>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268588323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1574547189"/>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3377874032"/>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157084828"/>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6436"/>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7A72D192-844B-4ECA-A687-7A66FE0BFAFA}" type="slidenum">
              <a:rPr lang="en-US" smtClean="0"/>
              <a:pPr/>
              <a:t>‹#›</a:t>
            </a:fld>
            <a:endParaRPr lang="en-US" dirty="0"/>
          </a:p>
        </p:txBody>
      </p:sp>
    </p:spTree>
    <p:extLst>
      <p:ext uri="{BB962C8B-B14F-4D97-AF65-F5344CB8AC3E}">
        <p14:creationId xmlns:p14="http://schemas.microsoft.com/office/powerpoint/2010/main" val="2053428181"/>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mainehousing.org/docs/default-source/program-guides/rental-loan-program-guide-(october-2017).pdf?sfvrsn=7a0fa115_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2"/>
            <a:ext cx="7735711" cy="2479675"/>
          </a:xfrm>
        </p:spPr>
        <p:txBody>
          <a:bodyPr anchor="t">
            <a:normAutofit/>
          </a:bodyPr>
          <a:lstStyle/>
          <a:p>
            <a:r>
              <a:rPr lang="en-US" sz="5300" b="0" dirty="0" smtClean="0">
                <a:solidFill>
                  <a:srgbClr val="C00000"/>
                </a:solidFill>
                <a:latin typeface="Garamond" panose="02020404030301010803" pitchFamily="18" charset="0"/>
              </a:rPr>
              <a:t/>
            </a:r>
            <a:br>
              <a:rPr lang="en-US" sz="5300" b="0" dirty="0" smtClean="0">
                <a:solidFill>
                  <a:srgbClr val="C00000"/>
                </a:solidFill>
                <a:latin typeface="Garamond" panose="02020404030301010803" pitchFamily="18" charset="0"/>
              </a:rPr>
            </a:br>
            <a:r>
              <a:rPr lang="en-US" sz="5300" b="0" dirty="0" smtClean="0">
                <a:solidFill>
                  <a:srgbClr val="C00000"/>
                </a:solidFill>
                <a:latin typeface="Garamond" panose="02020404030301010803" pitchFamily="18" charset="0"/>
              </a:rPr>
              <a:t>Resyndication/New Credits</a:t>
            </a:r>
            <a:endParaRPr lang="en-US" sz="5300" b="0" dirty="0">
              <a:solidFill>
                <a:srgbClr val="C00000"/>
              </a:solidFill>
              <a:latin typeface="Garamond" panose="02020404030301010803" pitchFamily="18" charset="0"/>
            </a:endParaRPr>
          </a:p>
        </p:txBody>
      </p:sp>
      <p:sp>
        <p:nvSpPr>
          <p:cNvPr id="3" name="Subtitle 2"/>
          <p:cNvSpPr>
            <a:spLocks noGrp="1"/>
          </p:cNvSpPr>
          <p:nvPr>
            <p:ph type="subTitle" idx="1"/>
          </p:nvPr>
        </p:nvSpPr>
        <p:spPr>
          <a:xfrm>
            <a:off x="1143000" y="3602038"/>
            <a:ext cx="6858000" cy="891585"/>
          </a:xfrm>
        </p:spPr>
        <p:txBody>
          <a:bodyPr>
            <a:noAutofit/>
          </a:bodyPr>
          <a:lstStyle/>
          <a:p>
            <a:r>
              <a:rPr lang="en-US" i="1" dirty="0">
                <a:latin typeface="Garamond" panose="02020404030301010803" pitchFamily="18" charset="0"/>
              </a:rPr>
              <a:t>Spectrum Compliance Continuum 2022</a:t>
            </a:r>
          </a:p>
          <a:p>
            <a:r>
              <a:rPr lang="en-US" i="1" dirty="0" smtClean="0">
                <a:latin typeface="Garamond" panose="02020404030301010803" pitchFamily="18" charset="0"/>
              </a:rPr>
              <a:t>By</a:t>
            </a:r>
            <a:r>
              <a:rPr lang="en-US" i="1" dirty="0" smtClean="0">
                <a:latin typeface="Garamond" panose="02020404030301010803" pitchFamily="18" charset="0"/>
              </a:rPr>
              <a:t>: Tina Clary</a:t>
            </a:r>
            <a:endParaRPr lang="en-US" i="1" dirty="0">
              <a:latin typeface="Garamond" panose="02020404030301010803" pitchFamily="18" charset="0"/>
            </a:endParaRPr>
          </a:p>
        </p:txBody>
      </p:sp>
    </p:spTree>
    <p:extLst>
      <p:ext uri="{BB962C8B-B14F-4D97-AF65-F5344CB8AC3E}">
        <p14:creationId xmlns:p14="http://schemas.microsoft.com/office/powerpoint/2010/main" val="731491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656179"/>
          </a:xfrm>
        </p:spPr>
        <p:txBody>
          <a:bodyPr>
            <a:normAutofit fontScale="90000"/>
          </a:bodyPr>
          <a:lstStyle/>
          <a:p>
            <a:r>
              <a:rPr lang="en-US" b="0" dirty="0" smtClean="0"/>
              <a:t>	</a:t>
            </a:r>
            <a:r>
              <a:rPr lang="en-US" sz="4400" b="0" dirty="0" smtClean="0">
                <a:latin typeface="Garamond" panose="02020404030301010803" pitchFamily="18" charset="0"/>
              </a:rPr>
              <a:t>Most commonly asked question</a:t>
            </a:r>
            <a:br>
              <a:rPr lang="en-US" sz="4400" b="0" dirty="0" smtClean="0">
                <a:latin typeface="Garamond" panose="02020404030301010803" pitchFamily="18" charset="0"/>
              </a:rPr>
            </a:br>
            <a:r>
              <a:rPr lang="en-US" sz="4400" b="0" dirty="0" smtClean="0">
                <a:latin typeface="Garamond" panose="02020404030301010803" pitchFamily="18" charset="0"/>
              </a:rPr>
              <a:t>                         Number 1</a:t>
            </a:r>
            <a:br>
              <a:rPr lang="en-US" sz="4400" b="0" dirty="0" smtClean="0">
                <a:latin typeface="Garamond" panose="02020404030301010803" pitchFamily="18" charset="0"/>
              </a:rPr>
            </a:br>
            <a:r>
              <a:rPr lang="en-US" b="0" dirty="0" smtClean="0"/>
              <a:t>	   </a:t>
            </a:r>
            <a:endParaRPr lang="en-US" sz="2700" b="0" dirty="0">
              <a:solidFill>
                <a:srgbClr val="C00000"/>
              </a:solidFill>
            </a:endParaRPr>
          </a:p>
        </p:txBody>
      </p:sp>
      <p:sp>
        <p:nvSpPr>
          <p:cNvPr id="3" name="Content Placeholder 2"/>
          <p:cNvSpPr>
            <a:spLocks noGrp="1"/>
          </p:cNvSpPr>
          <p:nvPr>
            <p:ph idx="1"/>
          </p:nvPr>
        </p:nvSpPr>
        <p:spPr/>
        <p:txBody>
          <a:bodyPr/>
          <a:lstStyle/>
          <a:p>
            <a:pPr marL="0" indent="0">
              <a:lnSpc>
                <a:spcPct val="100000"/>
              </a:lnSpc>
              <a:buNone/>
            </a:pPr>
            <a:endParaRPr lang="en-US" dirty="0" smtClean="0">
              <a:latin typeface="Garamond" panose="02020404030301010803" pitchFamily="18" charset="0"/>
            </a:endParaRPr>
          </a:p>
          <a:p>
            <a:pPr>
              <a:lnSpc>
                <a:spcPct val="100000"/>
              </a:lnSpc>
            </a:pPr>
            <a:r>
              <a:rPr lang="en-US" sz="2400" dirty="0" smtClean="0">
                <a:latin typeface="Garamond" panose="02020404030301010803" pitchFamily="18" charset="0"/>
              </a:rPr>
              <a:t>Extended Use Agreement (EUA)</a:t>
            </a:r>
          </a:p>
          <a:p>
            <a:pPr>
              <a:lnSpc>
                <a:spcPct val="100000"/>
              </a:lnSpc>
            </a:pPr>
            <a:endParaRPr lang="en-US" sz="2400" dirty="0">
              <a:latin typeface="Garamond" panose="02020404030301010803" pitchFamily="18" charset="0"/>
            </a:endParaRPr>
          </a:p>
          <a:p>
            <a:pPr lvl="1">
              <a:buFont typeface="Wingdings" panose="05000000000000000000" pitchFamily="2" charset="2"/>
              <a:buChar char="Ø"/>
            </a:pPr>
            <a:r>
              <a:rPr lang="en-US" dirty="0" smtClean="0">
                <a:latin typeface="Garamond" panose="02020404030301010803" pitchFamily="18" charset="0"/>
              </a:rPr>
              <a:t>Old vs. New</a:t>
            </a:r>
          </a:p>
          <a:p>
            <a:pPr lvl="2">
              <a:buFont typeface="Wingdings" panose="05000000000000000000" pitchFamily="2" charset="2"/>
              <a:buChar char="v"/>
            </a:pPr>
            <a:r>
              <a:rPr lang="en-US" sz="2400" dirty="0" smtClean="0">
                <a:latin typeface="Garamond" panose="02020404030301010803" pitchFamily="18" charset="0"/>
              </a:rPr>
              <a:t>Old Extended Use term still in effect and new term will run concurrently until both terms are met</a:t>
            </a:r>
            <a:endParaRPr lang="en-US" sz="2400" dirty="0">
              <a:latin typeface="Garamond" panose="02020404030301010803" pitchFamily="18" charset="0"/>
            </a:endParaRPr>
          </a:p>
        </p:txBody>
      </p:sp>
    </p:spTree>
    <p:extLst>
      <p:ext uri="{BB962C8B-B14F-4D97-AF65-F5344CB8AC3E}">
        <p14:creationId xmlns:p14="http://schemas.microsoft.com/office/powerpoint/2010/main" val="4062052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6253"/>
            <a:ext cx="7886700" cy="1455821"/>
          </a:xfrm>
        </p:spPr>
        <p:txBody>
          <a:bodyPr>
            <a:normAutofit/>
          </a:bodyPr>
          <a:lstStyle/>
          <a:p>
            <a:r>
              <a:rPr lang="en-US" b="0" dirty="0" smtClean="0"/>
              <a:t>	</a:t>
            </a:r>
            <a:r>
              <a:rPr lang="en-US" b="0" dirty="0" smtClean="0">
                <a:latin typeface="Garamond" panose="02020404030301010803" pitchFamily="18" charset="0"/>
              </a:rPr>
              <a:t>Most </a:t>
            </a:r>
            <a:r>
              <a:rPr lang="en-US" b="0" dirty="0">
                <a:latin typeface="Garamond" panose="02020404030301010803" pitchFamily="18" charset="0"/>
              </a:rPr>
              <a:t>commonly asked question</a:t>
            </a:r>
            <a:br>
              <a:rPr lang="en-US" b="0" dirty="0">
                <a:latin typeface="Garamond" panose="02020404030301010803" pitchFamily="18" charset="0"/>
              </a:rPr>
            </a:br>
            <a:r>
              <a:rPr lang="en-US" b="0" dirty="0" smtClean="0">
                <a:latin typeface="Garamond" panose="02020404030301010803" pitchFamily="18" charset="0"/>
              </a:rPr>
              <a:t>	</a:t>
            </a:r>
            <a:r>
              <a:rPr lang="en-US" b="0" dirty="0">
                <a:latin typeface="Garamond" panose="02020404030301010803" pitchFamily="18" charset="0"/>
              </a:rPr>
              <a:t>	</a:t>
            </a:r>
            <a:r>
              <a:rPr lang="en-US" b="0" dirty="0" smtClean="0">
                <a:latin typeface="Garamond" panose="02020404030301010803" pitchFamily="18" charset="0"/>
              </a:rPr>
              <a:t>	Number 2</a:t>
            </a:r>
            <a:endParaRPr lang="en-US" sz="3200" b="0" dirty="0">
              <a:solidFill>
                <a:srgbClr val="C00000"/>
              </a:solidFill>
              <a:latin typeface="Garamond" panose="02020404030301010803" pitchFamily="18" charset="0"/>
            </a:endParaRPr>
          </a:p>
        </p:txBody>
      </p:sp>
      <p:sp>
        <p:nvSpPr>
          <p:cNvPr id="3" name="Content Placeholder 2"/>
          <p:cNvSpPr>
            <a:spLocks noGrp="1"/>
          </p:cNvSpPr>
          <p:nvPr>
            <p:ph idx="1"/>
          </p:nvPr>
        </p:nvSpPr>
        <p:spPr>
          <a:xfrm>
            <a:off x="628650" y="2105525"/>
            <a:ext cx="7886700" cy="4071437"/>
          </a:xfrm>
        </p:spPr>
        <p:txBody>
          <a:bodyPr/>
          <a:lstStyle/>
          <a:p>
            <a:pPr>
              <a:lnSpc>
                <a:spcPct val="100000"/>
              </a:lnSpc>
            </a:pPr>
            <a:r>
              <a:rPr lang="en-US" sz="2400" dirty="0" smtClean="0">
                <a:latin typeface="Garamond" panose="02020404030301010803" pitchFamily="18" charset="0"/>
              </a:rPr>
              <a:t>Grandfathering</a:t>
            </a:r>
            <a:endParaRPr lang="en-US" sz="2400" dirty="0">
              <a:latin typeface="Garamond" panose="02020404030301010803" pitchFamily="18" charset="0"/>
            </a:endParaRPr>
          </a:p>
          <a:p>
            <a:pPr lvl="1">
              <a:lnSpc>
                <a:spcPct val="100000"/>
              </a:lnSpc>
              <a:buFont typeface="Wingdings" panose="05000000000000000000" pitchFamily="2" charset="2"/>
              <a:buChar char="Ø"/>
            </a:pPr>
            <a:r>
              <a:rPr lang="en-US" dirty="0" smtClean="0">
                <a:latin typeface="Garamond" panose="02020404030301010803" pitchFamily="18" charset="0"/>
              </a:rPr>
              <a:t>This concept is for tenants in place at the time of the 1</a:t>
            </a:r>
            <a:r>
              <a:rPr lang="en-US" baseline="30000" dirty="0" smtClean="0">
                <a:latin typeface="Garamond" panose="02020404030301010803" pitchFamily="18" charset="0"/>
              </a:rPr>
              <a:t>st</a:t>
            </a:r>
            <a:r>
              <a:rPr lang="en-US" dirty="0" smtClean="0">
                <a:latin typeface="Garamond" panose="02020404030301010803" pitchFamily="18" charset="0"/>
              </a:rPr>
              <a:t> round of credits. It is critical that the initial move in file is intact and well documented including the application</a:t>
            </a:r>
          </a:p>
          <a:p>
            <a:pPr lvl="1">
              <a:buFont typeface="Wingdings" panose="05000000000000000000" pitchFamily="2" charset="2"/>
              <a:buChar char="Ø"/>
            </a:pPr>
            <a:r>
              <a:rPr lang="en-US" dirty="0" smtClean="0">
                <a:latin typeface="Garamond" panose="02020404030301010803" pitchFamily="18" charset="0"/>
              </a:rPr>
              <a:t>If the household was previously income qualified they will qualify at the 2</a:t>
            </a:r>
            <a:r>
              <a:rPr lang="en-US" baseline="30000" dirty="0" smtClean="0">
                <a:latin typeface="Garamond" panose="02020404030301010803" pitchFamily="18" charset="0"/>
              </a:rPr>
              <a:t>nd</a:t>
            </a:r>
            <a:r>
              <a:rPr lang="en-US" dirty="0" smtClean="0">
                <a:latin typeface="Garamond" panose="02020404030301010803" pitchFamily="18" charset="0"/>
              </a:rPr>
              <a:t> round of credits</a:t>
            </a:r>
          </a:p>
          <a:p>
            <a:pPr lvl="1">
              <a:buFont typeface="Wingdings" panose="05000000000000000000" pitchFamily="2" charset="2"/>
              <a:buChar char="Ø"/>
            </a:pPr>
            <a:r>
              <a:rPr lang="en-US" dirty="0" smtClean="0">
                <a:latin typeface="Garamond" panose="02020404030301010803" pitchFamily="18" charset="0"/>
              </a:rPr>
              <a:t>Qualifying households are protected however, there is no such protection offered to fulltime student households or units that exceed the applicable gross rent</a:t>
            </a:r>
            <a:endParaRPr lang="en-US" dirty="0">
              <a:latin typeface="Garamond" panose="02020404030301010803" pitchFamily="18" charset="0"/>
            </a:endParaRPr>
          </a:p>
        </p:txBody>
      </p:sp>
    </p:spTree>
    <p:extLst>
      <p:ext uri="{BB962C8B-B14F-4D97-AF65-F5344CB8AC3E}">
        <p14:creationId xmlns:p14="http://schemas.microsoft.com/office/powerpoint/2010/main" val="15286649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b="0" dirty="0" smtClean="0">
                <a:latin typeface="Garamond" panose="02020404030301010803" pitchFamily="18" charset="0"/>
              </a:rPr>
              <a:t>Most </a:t>
            </a:r>
            <a:r>
              <a:rPr lang="en-US" b="0" dirty="0">
                <a:latin typeface="Garamond" panose="02020404030301010803" pitchFamily="18" charset="0"/>
              </a:rPr>
              <a:t>commonly asked question</a:t>
            </a:r>
            <a:br>
              <a:rPr lang="en-US" b="0" dirty="0">
                <a:latin typeface="Garamond" panose="02020404030301010803" pitchFamily="18" charset="0"/>
              </a:rPr>
            </a:br>
            <a:r>
              <a:rPr lang="en-US" b="0" dirty="0">
                <a:latin typeface="Garamond" panose="02020404030301010803" pitchFamily="18" charset="0"/>
              </a:rPr>
              <a:t>	</a:t>
            </a:r>
            <a:r>
              <a:rPr lang="en-US" b="0" dirty="0" smtClean="0">
                <a:latin typeface="Garamond" panose="02020404030301010803" pitchFamily="18" charset="0"/>
              </a:rPr>
              <a:t>		 Number 3</a:t>
            </a:r>
            <a:r>
              <a:rPr lang="en-US" b="0" dirty="0">
                <a:latin typeface="Garamond" panose="02020404030301010803" pitchFamily="18" charset="0"/>
              </a:rPr>
              <a:t>	</a:t>
            </a:r>
            <a:endParaRPr lang="en-US" b="0" dirty="0">
              <a:solidFill>
                <a:srgbClr val="C00000"/>
              </a:solidFill>
              <a:latin typeface="Garamond" panose="02020404030301010803" pitchFamily="18" charset="0"/>
            </a:endParaRPr>
          </a:p>
        </p:txBody>
      </p:sp>
      <p:sp>
        <p:nvSpPr>
          <p:cNvPr id="3" name="Content Placeholder 2"/>
          <p:cNvSpPr>
            <a:spLocks noGrp="1"/>
          </p:cNvSpPr>
          <p:nvPr>
            <p:ph idx="1"/>
          </p:nvPr>
        </p:nvSpPr>
        <p:spPr/>
        <p:txBody>
          <a:bodyPr/>
          <a:lstStyle/>
          <a:p>
            <a:pPr>
              <a:lnSpc>
                <a:spcPct val="100000"/>
              </a:lnSpc>
            </a:pPr>
            <a:r>
              <a:rPr lang="en-US" sz="2400" dirty="0" smtClean="0">
                <a:latin typeface="Garamond" panose="02020404030301010803" pitchFamily="18" charset="0"/>
              </a:rPr>
              <a:t>Income Limits</a:t>
            </a:r>
          </a:p>
          <a:p>
            <a:pPr lvl="1">
              <a:buFont typeface="Wingdings" panose="05000000000000000000" pitchFamily="2" charset="2"/>
              <a:buChar char="Ø"/>
            </a:pPr>
            <a:r>
              <a:rPr lang="en-US" dirty="0" smtClean="0">
                <a:latin typeface="Garamond" panose="02020404030301010803" pitchFamily="18" charset="0"/>
              </a:rPr>
              <a:t>Use the income limits in effect on the date of acquisition  </a:t>
            </a:r>
          </a:p>
          <a:p>
            <a:pPr lvl="2">
              <a:buFont typeface="Wingdings" panose="05000000000000000000" pitchFamily="2" charset="2"/>
              <a:buChar char="v"/>
            </a:pPr>
            <a:r>
              <a:rPr lang="en-US" sz="2400" dirty="0" smtClean="0">
                <a:latin typeface="Garamond" panose="02020404030301010803" pitchFamily="18" charset="0"/>
              </a:rPr>
              <a:t>The acquisition of the building might fall within the 45 day grace period after new income limits are published. If this occurs you’re free to choose the higher of the 2 available income limits</a:t>
            </a:r>
            <a:endParaRPr lang="en-US" sz="2400" dirty="0">
              <a:latin typeface="Garamond" panose="02020404030301010803" pitchFamily="18" charset="0"/>
            </a:endParaRPr>
          </a:p>
        </p:txBody>
      </p:sp>
    </p:spTree>
    <p:extLst>
      <p:ext uri="{BB962C8B-B14F-4D97-AF65-F5344CB8AC3E}">
        <p14:creationId xmlns:p14="http://schemas.microsoft.com/office/powerpoint/2010/main" val="1014122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0" dirty="0" smtClean="0"/>
              <a:t>	</a:t>
            </a:r>
            <a:r>
              <a:rPr lang="en-US" b="0" dirty="0" smtClean="0">
                <a:latin typeface="Garamond" panose="02020404030301010803" pitchFamily="18" charset="0"/>
              </a:rPr>
              <a:t>Most </a:t>
            </a:r>
            <a:r>
              <a:rPr lang="en-US" b="0" dirty="0">
                <a:latin typeface="Garamond" panose="02020404030301010803" pitchFamily="18" charset="0"/>
              </a:rPr>
              <a:t>commonly asked </a:t>
            </a:r>
            <a:r>
              <a:rPr lang="en-US" b="0" dirty="0" smtClean="0">
                <a:latin typeface="Garamond" panose="02020404030301010803" pitchFamily="18" charset="0"/>
              </a:rPr>
              <a:t>question     			  Number </a:t>
            </a:r>
            <a:r>
              <a:rPr lang="en-US" b="0" dirty="0">
                <a:latin typeface="Garamond" panose="02020404030301010803" pitchFamily="18" charset="0"/>
              </a:rPr>
              <a:t>4</a:t>
            </a:r>
            <a:r>
              <a:rPr lang="en-US" b="0" dirty="0" smtClean="0">
                <a:solidFill>
                  <a:srgbClr val="C00000"/>
                </a:solidFill>
                <a:latin typeface="Garamond" panose="02020404030301010803" pitchFamily="18" charset="0"/>
              </a:rPr>
              <a:t> </a:t>
            </a:r>
            <a:endParaRPr lang="en-US" b="0" dirty="0">
              <a:solidFill>
                <a:srgbClr val="C00000"/>
              </a:solidFill>
              <a:latin typeface="Garamond" panose="02020404030301010803" pitchFamily="18" charset="0"/>
            </a:endParaRPr>
          </a:p>
        </p:txBody>
      </p:sp>
      <p:sp>
        <p:nvSpPr>
          <p:cNvPr id="3" name="Content Placeholder 2"/>
          <p:cNvSpPr>
            <a:spLocks noGrp="1"/>
          </p:cNvSpPr>
          <p:nvPr>
            <p:ph idx="1"/>
          </p:nvPr>
        </p:nvSpPr>
        <p:spPr/>
        <p:txBody>
          <a:bodyPr>
            <a:normAutofit fontScale="92500" lnSpcReduction="20000"/>
          </a:bodyPr>
          <a:lstStyle/>
          <a:p>
            <a:r>
              <a:rPr lang="en-US" sz="2400" dirty="0" smtClean="0">
                <a:latin typeface="Garamond" panose="02020404030301010803" pitchFamily="18" charset="0"/>
              </a:rPr>
              <a:t>Recertifications</a:t>
            </a:r>
          </a:p>
          <a:p>
            <a:pPr lvl="1">
              <a:buFont typeface="Wingdings" panose="05000000000000000000" pitchFamily="2" charset="2"/>
              <a:buChar char="Ø"/>
            </a:pPr>
            <a:r>
              <a:rPr lang="en-US" dirty="0" smtClean="0">
                <a:latin typeface="Garamond" panose="02020404030301010803" pitchFamily="18" charset="0"/>
              </a:rPr>
              <a:t>The most important thing is to ensure that all existing residents complete the tax credit qualification paperwork within 120 days on either side of the acquisition date. The effective  date on the Tenant Income Certification (TIC) will be the acquisition date. Your income/asset verifications, affidavit forms, and TIC signatures may or many not precede the TIC effective date</a:t>
            </a:r>
          </a:p>
          <a:p>
            <a:pPr lvl="1">
              <a:buFont typeface="Wingdings" panose="05000000000000000000" pitchFamily="2" charset="2"/>
              <a:buChar char="Ø"/>
            </a:pPr>
            <a:r>
              <a:rPr lang="en-US" dirty="0" smtClean="0">
                <a:latin typeface="Garamond" panose="02020404030301010803" pitchFamily="18" charset="0"/>
              </a:rPr>
              <a:t>Once a subsequent allocation of credit is received the property may no longer receive the Hold Harmless protection and must use the income limits that correspond to the new placed in service date. Rents being charged may need to be lowered </a:t>
            </a:r>
          </a:p>
          <a:p>
            <a:pPr lvl="1">
              <a:buFont typeface="Wingdings" panose="05000000000000000000" pitchFamily="2" charset="2"/>
              <a:buChar char="Ø"/>
            </a:pPr>
            <a:r>
              <a:rPr lang="en-US" dirty="0" smtClean="0">
                <a:latin typeface="Garamond" panose="02020404030301010803" pitchFamily="18" charset="0"/>
              </a:rPr>
              <a:t>If you can’t get all tenants certified within the 120 days this means they are no longer allowed the protection of the grandfathering</a:t>
            </a:r>
          </a:p>
          <a:p>
            <a:pPr lvl="1">
              <a:buFont typeface="Wingdings" panose="05000000000000000000" pitchFamily="2" charset="2"/>
              <a:buChar char="Ø"/>
            </a:pPr>
            <a:r>
              <a:rPr lang="en-US" dirty="0" smtClean="0">
                <a:latin typeface="Garamond" panose="02020404030301010803" pitchFamily="18" charset="0"/>
              </a:rPr>
              <a:t>Any new applications received will reflect the actual move in date as the effective date</a:t>
            </a:r>
          </a:p>
        </p:txBody>
      </p:sp>
    </p:spTree>
    <p:extLst>
      <p:ext uri="{BB962C8B-B14F-4D97-AF65-F5344CB8AC3E}">
        <p14:creationId xmlns:p14="http://schemas.microsoft.com/office/powerpoint/2010/main" val="3262860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0" dirty="0" smtClean="0"/>
              <a:t>	</a:t>
            </a:r>
            <a:r>
              <a:rPr lang="en-US" b="0" dirty="0" smtClean="0">
                <a:latin typeface="Garamond" panose="02020404030301010803" pitchFamily="18" charset="0"/>
              </a:rPr>
              <a:t>   Most </a:t>
            </a:r>
            <a:r>
              <a:rPr lang="en-US" b="0" dirty="0">
                <a:latin typeface="Garamond" panose="02020404030301010803" pitchFamily="18" charset="0"/>
              </a:rPr>
              <a:t>commonly asked </a:t>
            </a:r>
            <a:r>
              <a:rPr lang="en-US" b="0" dirty="0" smtClean="0">
                <a:latin typeface="Garamond" panose="02020404030301010803" pitchFamily="18" charset="0"/>
              </a:rPr>
              <a:t>question </a:t>
            </a:r>
            <a:br>
              <a:rPr lang="en-US" b="0" dirty="0" smtClean="0">
                <a:latin typeface="Garamond" panose="02020404030301010803" pitchFamily="18" charset="0"/>
              </a:rPr>
            </a:br>
            <a:r>
              <a:rPr lang="en-US" b="0" dirty="0">
                <a:latin typeface="Garamond" panose="02020404030301010803" pitchFamily="18" charset="0"/>
              </a:rPr>
              <a:t>	</a:t>
            </a:r>
            <a:r>
              <a:rPr lang="en-US" b="0" dirty="0" smtClean="0">
                <a:latin typeface="Garamond" panose="02020404030301010803" pitchFamily="18" charset="0"/>
              </a:rPr>
              <a:t>		  Number 5</a:t>
            </a:r>
            <a:r>
              <a:rPr lang="en-US" b="0" dirty="0">
                <a:latin typeface="Garamond" panose="02020404030301010803" pitchFamily="18" charset="0"/>
              </a:rPr>
              <a:t>	</a:t>
            </a:r>
            <a:r>
              <a:rPr lang="en-US" b="0" dirty="0" smtClean="0">
                <a:latin typeface="Garamond" panose="02020404030301010803" pitchFamily="18" charset="0"/>
              </a:rPr>
              <a:t>	</a:t>
            </a:r>
            <a:r>
              <a:rPr lang="en-US" b="0" dirty="0" smtClean="0">
                <a:solidFill>
                  <a:srgbClr val="C00000"/>
                </a:solidFill>
                <a:latin typeface="Garamond" panose="02020404030301010803" pitchFamily="18" charset="0"/>
              </a:rPr>
              <a:t>	</a:t>
            </a:r>
            <a:endParaRPr lang="en-US" b="0" dirty="0">
              <a:solidFill>
                <a:srgbClr val="C00000"/>
              </a:solidFill>
              <a:latin typeface="Garamond" panose="02020404030301010803" pitchFamily="18" charset="0"/>
            </a:endParaRPr>
          </a:p>
        </p:txBody>
      </p:sp>
      <p:sp>
        <p:nvSpPr>
          <p:cNvPr id="3" name="Content Placeholder 2"/>
          <p:cNvSpPr>
            <a:spLocks noGrp="1"/>
          </p:cNvSpPr>
          <p:nvPr>
            <p:ph idx="1"/>
          </p:nvPr>
        </p:nvSpPr>
        <p:spPr/>
        <p:txBody>
          <a:bodyPr>
            <a:normAutofit lnSpcReduction="10000"/>
          </a:bodyPr>
          <a:lstStyle/>
          <a:p>
            <a:pPr>
              <a:lnSpc>
                <a:spcPct val="100000"/>
              </a:lnSpc>
            </a:pPr>
            <a:r>
              <a:rPr lang="en-US" sz="2400" dirty="0" smtClean="0">
                <a:latin typeface="Garamond" panose="02020404030301010803" pitchFamily="18" charset="0"/>
              </a:rPr>
              <a:t>Relocation</a:t>
            </a:r>
          </a:p>
          <a:p>
            <a:pPr lvl="1">
              <a:lnSpc>
                <a:spcPct val="100000"/>
              </a:lnSpc>
              <a:buFont typeface="Wingdings" panose="05000000000000000000" pitchFamily="2" charset="2"/>
              <a:buChar char="Ø"/>
            </a:pPr>
            <a:r>
              <a:rPr lang="en-US" dirty="0" smtClean="0">
                <a:latin typeface="Garamond" panose="02020404030301010803" pitchFamily="18" charset="0"/>
              </a:rPr>
              <a:t>If your property receives FedHome money Housing Trust Fund (HTF), </a:t>
            </a:r>
            <a:r>
              <a:rPr lang="en-US" dirty="0">
                <a:latin typeface="Garamond" panose="02020404030301010803" pitchFamily="18" charset="0"/>
              </a:rPr>
              <a:t>Section 8, </a:t>
            </a:r>
            <a:r>
              <a:rPr lang="en-US" dirty="0" smtClean="0">
                <a:latin typeface="Garamond" panose="02020404030301010803" pitchFamily="18" charset="0"/>
              </a:rPr>
              <a:t>Rural Development (RD) </a:t>
            </a:r>
            <a:r>
              <a:rPr lang="en-US" dirty="0">
                <a:latin typeface="Garamond" panose="02020404030301010803" pitchFamily="18" charset="0"/>
              </a:rPr>
              <a:t>or any Federal </a:t>
            </a:r>
            <a:r>
              <a:rPr lang="en-US" dirty="0" smtClean="0">
                <a:latin typeface="Garamond" panose="02020404030301010803" pitchFamily="18" charset="0"/>
              </a:rPr>
              <a:t>subsidy, you must follow HUD relocation plan. Submit for review and approval to MaineHousing. LIHTC alone does not qualify as federal funds</a:t>
            </a:r>
          </a:p>
          <a:p>
            <a:pPr lvl="1">
              <a:lnSpc>
                <a:spcPct val="100000"/>
              </a:lnSpc>
              <a:buFont typeface="Wingdings" panose="05000000000000000000" pitchFamily="2" charset="2"/>
              <a:buChar char="Ø"/>
            </a:pPr>
            <a:r>
              <a:rPr lang="en-US" dirty="0" smtClean="0">
                <a:latin typeface="Garamond" panose="02020404030301010803" pitchFamily="18" charset="0"/>
              </a:rPr>
              <a:t>If a HUD relocation plan is not required MaineHousing still requires a plan to be submitted for review and approval and can be found on page 30-31 in the 2017 RLP Guide. </a:t>
            </a:r>
            <a:r>
              <a:rPr lang="en-US" u="sng" dirty="0">
                <a:hlinkClick r:id="rId2"/>
              </a:rPr>
              <a:t>https://www.mainehousing.org/docs/default-source/program-guides/rental-loan-program-guide-(october-2017).pdf?sfvrsn=7a0fa115_2</a:t>
            </a:r>
            <a:endParaRPr lang="en-US" sz="2000" dirty="0">
              <a:latin typeface="Garamond" panose="02020404030301010803" pitchFamily="18" charset="0"/>
            </a:endParaRPr>
          </a:p>
        </p:txBody>
      </p:sp>
    </p:spTree>
    <p:extLst>
      <p:ext uri="{BB962C8B-B14F-4D97-AF65-F5344CB8AC3E}">
        <p14:creationId xmlns:p14="http://schemas.microsoft.com/office/powerpoint/2010/main" val="779937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aramond" panose="02020404030301010803" pitchFamily="18" charset="0"/>
              </a:rPr>
              <a:t>Questions?</a:t>
            </a:r>
            <a:endParaRPr lang="en-US" dirty="0">
              <a:latin typeface="Garamond" panose="02020404030301010803" pitchFamily="18" charset="0"/>
            </a:endParaRPr>
          </a:p>
        </p:txBody>
      </p:sp>
      <p:pic>
        <p:nvPicPr>
          <p:cNvPr id="10" name="Content Placeholder 9"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26123" y="1520802"/>
            <a:ext cx="4491753" cy="3747896"/>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1783049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MaineHousing-1a">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7F8E10EE-53B9-40DD-9075-5A5497849F93}"/>
    </a:ext>
  </a:extLst>
</a:theme>
</file>

<file path=ppt/theme/theme10.xml><?xml version="1.0" encoding="utf-8"?>
<a:theme xmlns:a="http://schemas.openxmlformats.org/drawingml/2006/main" name="MaineHousing-2b">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219FECB7-81A7-4730-A360-38D436D65BA6}"/>
    </a:ext>
  </a:extLst>
</a:theme>
</file>

<file path=ppt/theme/theme11.xml><?xml version="1.0" encoding="utf-8"?>
<a:theme xmlns:a="http://schemas.openxmlformats.org/drawingml/2006/main" name="MaineHousing-2c">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EBB6B894-5407-455B-979F-9D27FE2A0D5E}"/>
    </a:ext>
  </a:extLst>
</a:theme>
</file>

<file path=ppt/theme/theme12.xml><?xml version="1.0" encoding="utf-8"?>
<a:theme xmlns:a="http://schemas.openxmlformats.org/drawingml/2006/main" name="MaineHousing-2d">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440504EF-87CF-4EDB-889E-F8FE20355FB2}"/>
    </a:ext>
  </a:extLst>
</a:theme>
</file>

<file path=ppt/theme/theme13.xml><?xml version="1.0" encoding="utf-8"?>
<a:theme xmlns:a="http://schemas.openxmlformats.org/drawingml/2006/main" name="MaineHousing-2e">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40436653-06FF-4BDF-8A72-42EBF2B64ADC}"/>
    </a:ext>
  </a:extLst>
</a:theme>
</file>

<file path=ppt/theme/theme14.xml><?xml version="1.0" encoding="utf-8"?>
<a:theme xmlns:a="http://schemas.openxmlformats.org/drawingml/2006/main" name="MaineHousing-2f">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5D14C828-B582-410F-94DB-C97FBD63D597}"/>
    </a:ext>
  </a:extLst>
</a:theme>
</file>

<file path=ppt/theme/theme15.xml><?xml version="1.0" encoding="utf-8"?>
<a:theme xmlns:a="http://schemas.openxmlformats.org/drawingml/2006/main" name="MaineHousing-2g">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92442B94-DDC3-4D91-B514-7A76245B8A87}"/>
    </a:ext>
  </a:extLst>
</a:theme>
</file>

<file path=ppt/theme/theme16.xml><?xml version="1.0" encoding="utf-8"?>
<a:theme xmlns:a="http://schemas.openxmlformats.org/drawingml/2006/main" name="MaineHousing-2h">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1ED48BA5-ABA8-42A4-974C-F4C2108FE714}"/>
    </a:ext>
  </a:extLst>
</a:theme>
</file>

<file path=ppt/theme/theme1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ineHousing-1b">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21B09516-1F48-433A-87E1-89C4CC37505C}"/>
    </a:ext>
  </a:extLst>
</a:theme>
</file>

<file path=ppt/theme/theme3.xml><?xml version="1.0" encoding="utf-8"?>
<a:theme xmlns:a="http://schemas.openxmlformats.org/drawingml/2006/main" name="MaineHousing-1c">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AC73FC93-E15F-4A4A-A14D-6A2E8A9F3953}"/>
    </a:ext>
  </a:extLst>
</a:theme>
</file>

<file path=ppt/theme/theme4.xml><?xml version="1.0" encoding="utf-8"?>
<a:theme xmlns:a="http://schemas.openxmlformats.org/drawingml/2006/main" name="MaineHousing-1d">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69438075-E470-446F-9B7C-64AC0BF2987C}"/>
    </a:ext>
  </a:extLst>
</a:theme>
</file>

<file path=ppt/theme/theme5.xml><?xml version="1.0" encoding="utf-8"?>
<a:theme xmlns:a="http://schemas.openxmlformats.org/drawingml/2006/main" name="MaineHousing-1e">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844BBF17-0EEA-4885-81A4-B6A5961A6856}"/>
    </a:ext>
  </a:extLst>
</a:theme>
</file>

<file path=ppt/theme/theme6.xml><?xml version="1.0" encoding="utf-8"?>
<a:theme xmlns:a="http://schemas.openxmlformats.org/drawingml/2006/main" name="MaineHousing-1f">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07EFBB25-E1F0-4E8D-8CFF-709E51D236D2}"/>
    </a:ext>
  </a:extLst>
</a:theme>
</file>

<file path=ppt/theme/theme7.xml><?xml version="1.0" encoding="utf-8"?>
<a:theme xmlns:a="http://schemas.openxmlformats.org/drawingml/2006/main" name="MaineHousing-1g">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B5F7F193-F0CF-4E45-B97E-3CC32EBF9AA3}"/>
    </a:ext>
  </a:extLst>
</a:theme>
</file>

<file path=ppt/theme/theme8.xml><?xml version="1.0" encoding="utf-8"?>
<a:theme xmlns:a="http://schemas.openxmlformats.org/drawingml/2006/main" name="MaineHousing-1h">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2054B088-3B0A-4307-B724-1A6A03E2DAE3}"/>
    </a:ext>
  </a:extLst>
</a:theme>
</file>

<file path=ppt/theme/theme9.xml><?xml version="1.0" encoding="utf-8"?>
<a:theme xmlns:a="http://schemas.openxmlformats.org/drawingml/2006/main" name="MaineHousing-2a">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12D893B8-C5EE-4826-B9D1-321BEF5F1725}"/>
    </a:ext>
  </a:extLst>
</a:theme>
</file>

<file path=docProps/app.xml><?xml version="1.0" encoding="utf-8"?>
<Properties xmlns="http://schemas.openxmlformats.org/officeDocument/2006/extended-properties" xmlns:vt="http://schemas.openxmlformats.org/officeDocument/2006/docPropsVTypes">
  <Template>MaineHousing 2020 - 26 Edison Drive</Template>
  <TotalTime>1815</TotalTime>
  <Words>463</Words>
  <Application>Microsoft Office PowerPoint</Application>
  <PresentationFormat>On-screen Show (4:3)</PresentationFormat>
  <Paragraphs>31</Paragraphs>
  <Slides>7</Slides>
  <Notes>1</Notes>
  <HiddenSlides>0</HiddenSlides>
  <MMClips>0</MMClips>
  <ScaleCrop>false</ScaleCrop>
  <HeadingPairs>
    <vt:vector size="6" baseType="variant">
      <vt:variant>
        <vt:lpstr>Fonts Used</vt:lpstr>
      </vt:variant>
      <vt:variant>
        <vt:i4>4</vt:i4>
      </vt:variant>
      <vt:variant>
        <vt:lpstr>Theme</vt:lpstr>
      </vt:variant>
      <vt:variant>
        <vt:i4>16</vt:i4>
      </vt:variant>
      <vt:variant>
        <vt:lpstr>Slide Titles</vt:lpstr>
      </vt:variant>
      <vt:variant>
        <vt:i4>7</vt:i4>
      </vt:variant>
    </vt:vector>
  </HeadingPairs>
  <TitlesOfParts>
    <vt:vector size="27" baseType="lpstr">
      <vt:lpstr>Arial</vt:lpstr>
      <vt:lpstr>Calibri</vt:lpstr>
      <vt:lpstr>Garamond</vt:lpstr>
      <vt:lpstr>Wingdings</vt:lpstr>
      <vt:lpstr>MaineHousing-1a</vt:lpstr>
      <vt:lpstr>MaineHousing-1b</vt:lpstr>
      <vt:lpstr>MaineHousing-1c</vt:lpstr>
      <vt:lpstr>MaineHousing-1d</vt:lpstr>
      <vt:lpstr>MaineHousing-1e</vt:lpstr>
      <vt:lpstr>MaineHousing-1f</vt:lpstr>
      <vt:lpstr>MaineHousing-1g</vt:lpstr>
      <vt:lpstr>MaineHousing-1h</vt:lpstr>
      <vt:lpstr>MaineHousing-2a</vt:lpstr>
      <vt:lpstr>MaineHousing-2b</vt:lpstr>
      <vt:lpstr>MaineHousing-2c</vt:lpstr>
      <vt:lpstr>MaineHousing-2d</vt:lpstr>
      <vt:lpstr>MaineHousing-2e</vt:lpstr>
      <vt:lpstr>MaineHousing-2f</vt:lpstr>
      <vt:lpstr>MaineHousing-2g</vt:lpstr>
      <vt:lpstr>MaineHousing-2h</vt:lpstr>
      <vt:lpstr> Resyndication/New Credits</vt:lpstr>
      <vt:lpstr> Most commonly asked question                          Number 1     </vt:lpstr>
      <vt:lpstr> Most commonly asked question    Number 2</vt:lpstr>
      <vt:lpstr> Most commonly asked question     Number 3 </vt:lpstr>
      <vt:lpstr> Most commonly asked question          Number 4 </vt:lpstr>
      <vt:lpstr>    Most commonly asked question       Number 5   </vt:lpstr>
      <vt:lpstr>Questions?</vt:lpstr>
    </vt:vector>
  </TitlesOfParts>
  <Company>MaineHousing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Cloutier</dc:creator>
  <cp:lastModifiedBy>Melissa L. Lizotte</cp:lastModifiedBy>
  <cp:revision>182</cp:revision>
  <dcterms:created xsi:type="dcterms:W3CDTF">2021-05-03T16:36:30Z</dcterms:created>
  <dcterms:modified xsi:type="dcterms:W3CDTF">2022-08-23T14:06:11Z</dcterms:modified>
</cp:coreProperties>
</file>